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13" r:id="rId2"/>
    <p:sldId id="317" r:id="rId3"/>
    <p:sldId id="321" r:id="rId4"/>
    <p:sldId id="323" r:id="rId5"/>
    <p:sldId id="328" r:id="rId6"/>
    <p:sldId id="330" r:id="rId7"/>
    <p:sldId id="327" r:id="rId8"/>
    <p:sldId id="342" r:id="rId9"/>
    <p:sldId id="345" r:id="rId10"/>
    <p:sldId id="346" r:id="rId11"/>
    <p:sldId id="349" r:id="rId12"/>
    <p:sldId id="325" r:id="rId1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86804" autoAdjust="0"/>
  </p:normalViewPr>
  <p:slideViewPr>
    <p:cSldViewPr snapToGrid="0">
      <p:cViewPr varScale="1">
        <p:scale>
          <a:sx n="110" d="100"/>
          <a:sy n="110" d="100"/>
        </p:scale>
        <p:origin x="378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5F814B-ADD2-4BB2-96B6-A8B43EE567A2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Master Text Formatting</a:t>
            </a:r>
          </a:p>
          <a:p>
            <a:pPr lvl="1"/>
            <a:r>
              <a:rPr kumimoji="1" lang="en-US" altLang="ja-JP"/>
              <a:t>Second </a:t>
            </a:r>
            <a:r>
              <a:rPr kumimoji="1" lang="ja-JP" altLang="en-US"/>
              <a:t>Level</a:t>
            </a:r>
          </a:p>
          <a:p>
            <a:pPr lvl="2"/>
            <a:r>
              <a:rPr kumimoji="1" lang="en-US" altLang="ja-JP"/>
              <a:t>Third </a:t>
            </a:r>
            <a:r>
              <a:rPr kumimoji="1" lang="ja-JP" altLang="en-US"/>
              <a:t>Level</a:t>
            </a:r>
          </a:p>
          <a:p>
            <a:pPr lvl="3"/>
            <a:r>
              <a:rPr kumimoji="1" lang="en-US" altLang="ja-JP"/>
              <a:t>4th </a:t>
            </a:r>
            <a:r>
              <a:rPr kumimoji="1" lang="ja-JP" altLang="en-US"/>
              <a:t>level</a:t>
            </a:r>
          </a:p>
          <a:p>
            <a:pPr lvl="4"/>
            <a:r>
              <a:rPr kumimoji="1" lang="en-US" altLang="ja-JP"/>
              <a:t>5th </a:t>
            </a:r>
            <a:r>
              <a:rPr kumimoji="1" lang="ja-JP" altLang="en-US"/>
              <a:t>level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1E95D-4FDC-435D-9090-25C6C7755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905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1E95D-4FDC-435D-9090-25C6C77554A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242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1E95D-4FDC-435D-9090-25C6C77554A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662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1E95D-4FDC-435D-9090-25C6C77554A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645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B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 bwMode="gray">
          <a:xfrm>
            <a:off x="0" y="0"/>
            <a:ext cx="262800" cy="68580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50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  <p:sp>
        <p:nvSpPr>
          <p:cNvPr id="13" name="タイトル"/>
          <p:cNvSpPr>
            <a:spLocks noGrp="1"/>
          </p:cNvSpPr>
          <p:nvPr>
            <p:ph type="title" hasCustomPrompt="1"/>
          </p:nvPr>
        </p:nvSpPr>
        <p:spPr bwMode="gray">
          <a:xfrm>
            <a:off x="677043" y="4229396"/>
            <a:ext cx="11108324" cy="697627"/>
          </a:xfrm>
          <a:prstGeom prst="rect">
            <a:avLst/>
          </a:prstGeom>
        </p:spPr>
        <p:txBody>
          <a:bodyPr wrap="square" lIns="36000" anchor="b" anchorCtr="0">
            <a:noAutofit/>
          </a:bodyPr>
          <a:lstStyle>
            <a:lvl1pPr algn="l" eaLnBrk="1" hangingPunct="1">
              <a:defRPr sz="3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ea"/>
                <a:ea typeface="+mj-ea"/>
              </a:defRPr>
            </a:lvl1pPr>
          </a:lstStyle>
          <a:p>
            <a:r>
              <a:rPr kumimoji="1" lang="ja-JP" altLang="en-US" dirty="0"/>
              <a:t>タイトルを入力</a:t>
            </a:r>
          </a:p>
        </p:txBody>
      </p:sp>
      <p:sp>
        <p:nvSpPr>
          <p:cNvPr id="16" name="テキスト プレースホルダー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77044" y="5021216"/>
            <a:ext cx="9005205" cy="41036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121908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  <a:lvl2pPr marL="95992" indent="0">
              <a:buNone/>
              <a:defRPr>
                <a:solidFill>
                  <a:schemeClr val="bg1"/>
                </a:solidFill>
              </a:defRPr>
            </a:lvl2pPr>
            <a:lvl3pPr marL="297251" indent="0">
              <a:buNone/>
              <a:defRPr>
                <a:solidFill>
                  <a:schemeClr val="bg1"/>
                </a:solidFill>
              </a:defRPr>
            </a:lvl3pPr>
            <a:lvl4pPr marL="437006" indent="0">
              <a:buNone/>
              <a:defRPr>
                <a:solidFill>
                  <a:schemeClr val="bg1"/>
                </a:solidFill>
              </a:defRPr>
            </a:lvl4pPr>
            <a:lvl5pPr marL="41516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ja-JP" altLang="en-US" dirty="0"/>
              <a:t>年月　部署名　氏名など　適宜改行</a:t>
            </a:r>
          </a:p>
        </p:txBody>
      </p:sp>
      <p:sp>
        <p:nvSpPr>
          <p:cNvPr id="17" name="テキスト プレースホルダー"/>
          <p:cNvSpPr>
            <a:spLocks noGrp="1"/>
          </p:cNvSpPr>
          <p:nvPr>
            <p:ph type="body" sz="quarter" idx="12" hasCustomPrompt="1"/>
          </p:nvPr>
        </p:nvSpPr>
        <p:spPr>
          <a:xfrm>
            <a:off x="677044" y="1152001"/>
            <a:ext cx="9005205" cy="38164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eaLnBrk="1" hangingPunct="1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  <a:lvl2pPr marL="95992" indent="0">
              <a:buNone/>
              <a:defRPr/>
            </a:lvl2pPr>
            <a:lvl3pPr marL="297251" indent="0">
              <a:buNone/>
              <a:defRPr/>
            </a:lvl3pPr>
            <a:lvl4pPr marL="437006" indent="0">
              <a:buNone/>
              <a:defRPr/>
            </a:lvl4pPr>
            <a:lvl5pPr marL="415160" indent="0">
              <a:buNone/>
              <a:defRPr/>
            </a:lvl5pPr>
          </a:lstStyle>
          <a:p>
            <a:r>
              <a:rPr lang="ja-JP" altLang="en-US" dirty="0"/>
              <a:t>宛先がある場合は入力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12679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(deep)">
    <p:bg bwMode="ltGray"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7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8" name="正方形/長方形 7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60144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A4A3A4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s(deep)">
    <p:bg bwMode="ltGray"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ー"/>
          <p:cNvSpPr>
            <a:spLocks noGrp="1"/>
          </p:cNvSpPr>
          <p:nvPr>
            <p:ph sz="quarter" idx="13" hasCustomPrompt="1"/>
          </p:nvPr>
        </p:nvSpPr>
        <p:spPr>
          <a:xfrm>
            <a:off x="263528" y="1016000"/>
            <a:ext cx="11664949" cy="5149850"/>
          </a:xfrm>
          <a:prstGeom prst="rect">
            <a:avLst/>
          </a:prstGeom>
        </p:spPr>
        <p:txBody>
          <a:bodyPr/>
          <a:lstStyle>
            <a:lvl1pPr marL="357666" indent="-357666">
              <a:lnSpc>
                <a:spcPct val="110000"/>
              </a:lnSpc>
              <a:spcBef>
                <a:spcPts val="600"/>
              </a:spcBef>
              <a:buClr>
                <a:schemeClr val="bg1">
                  <a:lumMod val="95000"/>
                </a:schemeClr>
              </a:buClr>
              <a:buFont typeface="Wingdings" panose="05000000000000000000" pitchFamily="2" charset="2"/>
              <a:buChar char="u"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598929" indent="-241265">
              <a:lnSpc>
                <a:spcPct val="110000"/>
              </a:lnSpc>
              <a:spcBef>
                <a:spcPts val="600"/>
              </a:spcBef>
              <a:buClr>
                <a:schemeClr val="bg1">
                  <a:lumMod val="95000"/>
                </a:schemeClr>
              </a:buClr>
              <a:buFont typeface="Wingdings" panose="05000000000000000000" pitchFamily="2" charset="2"/>
              <a:buChar char="n"/>
              <a:defRPr sz="2000">
                <a:solidFill>
                  <a:schemeClr val="bg1">
                    <a:lumMod val="95000"/>
                  </a:schemeClr>
                </a:solidFill>
              </a:defRPr>
            </a:lvl2pPr>
            <a:lvl3pPr marL="715325" indent="-116401">
              <a:lnSpc>
                <a:spcPct val="110000"/>
              </a:lnSpc>
              <a:spcBef>
                <a:spcPts val="600"/>
              </a:spcBef>
              <a:buClr>
                <a:schemeClr val="bg1">
                  <a:lumMod val="95000"/>
                </a:schemeClr>
              </a:buClr>
              <a:defRPr sz="1600">
                <a:solidFill>
                  <a:schemeClr val="bg1">
                    <a:lumMod val="95000"/>
                  </a:schemeClr>
                </a:solidFill>
              </a:defRPr>
            </a:lvl3pPr>
            <a:lvl4pPr marL="838078" indent="-118517">
              <a:lnSpc>
                <a:spcPct val="110000"/>
              </a:lnSpc>
              <a:spcBef>
                <a:spcPts val="600"/>
              </a:spcBef>
              <a:buClr>
                <a:schemeClr val="bg1">
                  <a:lumMod val="95000"/>
                </a:schemeClr>
              </a:buClr>
              <a:defRPr sz="1400">
                <a:solidFill>
                  <a:schemeClr val="bg1">
                    <a:lumMod val="95000"/>
                  </a:schemeClr>
                </a:solidFill>
              </a:defRPr>
            </a:lvl4pPr>
            <a:lvl5pPr marL="838078" indent="0">
              <a:lnSpc>
                <a:spcPct val="110000"/>
              </a:lnSpc>
              <a:spcBef>
                <a:spcPts val="500"/>
              </a:spcBef>
              <a:buClr>
                <a:schemeClr val="bg1">
                  <a:lumMod val="95000"/>
                </a:schemeClr>
              </a:buClr>
              <a:buFontTx/>
              <a:buNone/>
              <a:defRPr sz="1400" b="0"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本文を入力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10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8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7" name="正方形/長方形 6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598730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A4A3A4"/>
          </p15:clr>
        </p15:guide>
        <p15:guide id="2" orient="horz" pos="3884">
          <p15:clr>
            <a:srgbClr val="A4A3A4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ne Only(deep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8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7" name="正方形/長方形 6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28733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ne ＆ Contents(deep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コンテンツ プレースホルダー"/>
          <p:cNvSpPr>
            <a:spLocks noGrp="1"/>
          </p:cNvSpPr>
          <p:nvPr>
            <p:ph sz="quarter" idx="13" hasCustomPrompt="1"/>
          </p:nvPr>
        </p:nvSpPr>
        <p:spPr>
          <a:xfrm>
            <a:off x="263529" y="1172637"/>
            <a:ext cx="11664951" cy="49932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2pPr>
            <a:lvl3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>
                  <a:lumMod val="95000"/>
                </a:schemeClr>
              </a:buClr>
              <a:defRPr lang="en-US" altLang="ja-JP" dirty="0" smtClean="0">
                <a:solidFill>
                  <a:schemeClr val="bg1">
                    <a:lumMod val="95000"/>
                  </a:schemeClr>
                </a:solidFill>
              </a:defRPr>
            </a:lvl4pPr>
            <a:lvl5pPr>
              <a:buClr>
                <a:schemeClr val="bg1">
                  <a:lumMod val="95000"/>
                </a:schemeClr>
              </a:buClr>
              <a:defRPr lang="en-US" altLang="ja-JP" dirty="0" smtClean="0"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marL="357666" lvl="0" indent="-357666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本文を入力</a:t>
            </a:r>
          </a:p>
          <a:p>
            <a:pPr marL="598929" lvl="1" indent="-241265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marL="715325" lvl="2" indent="-116401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marL="838078" lvl="3" indent="-118517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marL="838078"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7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10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9" name="正方形/長方形 8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11036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A4A3A4"/>
          </p15:clr>
        </p15:guide>
        <p15:guide id="2" orient="horz" pos="3884">
          <p15:clr>
            <a:srgbClr val="A4A3A4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d line &amp; Contents(deep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コンテンツ プレースホルダー"/>
          <p:cNvSpPr>
            <a:spLocks noGrp="1"/>
          </p:cNvSpPr>
          <p:nvPr>
            <p:ph sz="quarter" idx="13" hasCustomPrompt="1"/>
          </p:nvPr>
        </p:nvSpPr>
        <p:spPr>
          <a:xfrm>
            <a:off x="263529" y="2024065"/>
            <a:ext cx="11664951" cy="41417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2pPr>
            <a:lvl3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>
                  <a:lumMod val="95000"/>
                </a:schemeClr>
              </a:buClr>
              <a:defRPr lang="en-US" altLang="ja-JP" dirty="0" smtClean="0">
                <a:solidFill>
                  <a:schemeClr val="bg1">
                    <a:lumMod val="95000"/>
                  </a:schemeClr>
                </a:solidFill>
              </a:defRPr>
            </a:lvl4pPr>
            <a:lvl5pPr>
              <a:buClr>
                <a:schemeClr val="bg1">
                  <a:lumMod val="95000"/>
                </a:schemeClr>
              </a:buClr>
              <a:defRPr lang="en-US" altLang="ja-JP" dirty="0" smtClean="0"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marL="357666" lvl="0" indent="-357666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本文を入力</a:t>
            </a:r>
          </a:p>
          <a:p>
            <a:pPr marL="598929" lvl="1" indent="-241265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marL="715325" lvl="2" indent="-116401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marL="838078" lvl="3" indent="-118517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marL="838078"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13" name="テキスト プレースホルダー 3"/>
          <p:cNvSpPr>
            <a:spLocks noGrp="1"/>
          </p:cNvSpPr>
          <p:nvPr>
            <p:ph type="body" sz="quarter" idx="14" hasCustomPrompt="1"/>
          </p:nvPr>
        </p:nvSpPr>
        <p:spPr>
          <a:xfrm>
            <a:off x="263529" y="1010628"/>
            <a:ext cx="11664950" cy="822442"/>
          </a:xfr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100"/>
              </a:spcBef>
              <a:buFontTx/>
              <a:buNone/>
              <a:defRPr sz="2600">
                <a:solidFill>
                  <a:schemeClr val="bg1">
                    <a:lumMod val="95000"/>
                  </a:schemeClr>
                </a:solidFill>
              </a:defRPr>
            </a:lvl1pPr>
            <a:lvl2pPr marL="355557" indent="0">
              <a:buFontTx/>
              <a:buNone/>
              <a:defRPr sz="2600"/>
            </a:lvl2pPr>
            <a:lvl3pPr marL="598942" indent="0">
              <a:buFontTx/>
              <a:buNone/>
              <a:defRPr sz="2600"/>
            </a:lvl3pPr>
            <a:lvl4pPr marL="719578" indent="0">
              <a:buFontTx/>
              <a:buNone/>
              <a:defRPr sz="2600"/>
            </a:lvl4pPr>
            <a:lvl5pPr marL="835982" indent="0">
              <a:buFontTx/>
              <a:buNone/>
              <a:defRPr sz="2600"/>
            </a:lvl5pPr>
          </a:lstStyle>
          <a:p>
            <a:pPr lvl="0"/>
            <a:r>
              <a:rPr kumimoji="1" lang="ja-JP" altLang="en-US" dirty="0"/>
              <a:t>リード文が１行・２行ともにこのレイアウトで入力</a:t>
            </a:r>
          </a:p>
        </p:txBody>
      </p:sp>
      <p:sp>
        <p:nvSpPr>
          <p:cNvPr id="9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8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11" name="正方形/長方形 10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36878896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1275">
          <p15:clr>
            <a:srgbClr val="A4A3A4"/>
          </p15:clr>
        </p15:guide>
        <p15:guide id="2" orient="horz" pos="3884">
          <p15:clr>
            <a:srgbClr val="A4A3A4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(deep)">
    <p:bg bwMode="ltGray"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8" name="正方形/長方形 7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663661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urpose_B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23500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rporate Mark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 userDrawn="1"/>
        </p:nvGrpSpPr>
        <p:grpSpPr>
          <a:xfrm>
            <a:off x="11071921" y="6971182"/>
            <a:ext cx="1119015" cy="460404"/>
            <a:chOff x="11071921" y="6971182"/>
            <a:chExt cx="1119015" cy="460404"/>
          </a:xfrm>
        </p:grpSpPr>
        <p:sp>
          <p:nvSpPr>
            <p:cNvPr id="17" name="テキスト ボックス 16"/>
            <p:cNvSpPr txBox="1"/>
            <p:nvPr/>
          </p:nvSpPr>
          <p:spPr>
            <a:xfrm>
              <a:off x="11302865" y="7216142"/>
              <a:ext cx="751809" cy="21544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l"/>
              <a:r>
                <a:rPr kumimoji="1" lang="en-US" altLang="ja-JP" sz="8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Brighter</a:t>
              </a:r>
              <a:r>
                <a:rPr kumimoji="1" lang="en-US" altLang="ja-JP" sz="800" b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 </a:t>
              </a:r>
              <a:r>
                <a:rPr kumimoji="1" lang="en-US" altLang="ja-JP" sz="8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Orange</a:t>
              </a:r>
              <a:endParaRPr kumimoji="1" lang="ja-JP" altLang="en-US" sz="8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3" name="正方形/長方形 22"/>
            <p:cNvSpPr/>
            <p:nvPr userDrawn="1"/>
          </p:nvSpPr>
          <p:spPr bwMode="gray">
            <a:xfrm>
              <a:off x="11071921" y="6990230"/>
              <a:ext cx="187539" cy="187536"/>
            </a:xfrm>
            <a:prstGeom prst="rect">
              <a:avLst/>
            </a:prstGeom>
            <a:solidFill>
              <a:srgbClr val="002B6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400" b="1" dirty="0">
                <a:latin typeface="+mj-ea"/>
                <a:ea typeface="+mj-ea"/>
              </a:endParaRPr>
            </a:p>
          </p:txBody>
        </p:sp>
        <p:sp>
          <p:nvSpPr>
            <p:cNvPr id="24" name="テキスト ボックス 23"/>
            <p:cNvSpPr txBox="1"/>
            <p:nvPr userDrawn="1"/>
          </p:nvSpPr>
          <p:spPr bwMode="gray">
            <a:xfrm>
              <a:off x="11302872" y="6971182"/>
              <a:ext cx="888064" cy="21544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l"/>
              <a:r>
                <a:rPr kumimoji="1" lang="en-US" altLang="ja-JP" sz="8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Orchestrating </a:t>
              </a:r>
              <a:r>
                <a:rPr kumimoji="1" lang="en-US" altLang="ja-JP" sz="800" b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Blue</a:t>
              </a:r>
              <a:endParaRPr kumimoji="1" lang="ja-JP" altLang="en-US" sz="8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1" name="正方形/長方形 20"/>
            <p:cNvSpPr/>
            <p:nvPr userDrawn="1"/>
          </p:nvSpPr>
          <p:spPr bwMode="gray">
            <a:xfrm>
              <a:off x="11072002" y="7235263"/>
              <a:ext cx="188160" cy="188160"/>
            </a:xfrm>
            <a:prstGeom prst="rect">
              <a:avLst/>
            </a:prstGeom>
            <a:solidFill>
              <a:srgbClr val="EB6E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400" b="1" dirty="0"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74928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 of Contents_B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380040" y="1910626"/>
            <a:ext cx="9012279" cy="4007577"/>
          </a:xfrm>
          <a:prstGeom prst="rect">
            <a:avLst/>
          </a:prstGeom>
        </p:spPr>
        <p:txBody>
          <a:bodyPr wrap="square">
            <a:noAutofit/>
          </a:bodyPr>
          <a:lstStyle>
            <a:lvl1pPr marL="457155" marR="0" indent="-457155" algn="l" defTabSz="121908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tx1">
                  <a:lumMod val="85000"/>
                  <a:lumOff val="15000"/>
                </a:schemeClr>
              </a:buClr>
              <a:buSzTx/>
              <a:buFont typeface="+mj-lt"/>
              <a:buAutoNum type="arabicPeriod"/>
              <a:tabLst/>
              <a:defRPr sz="2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  <a:lvl2pPr marL="715361" indent="-241277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tx1">
                  <a:lumMod val="85000"/>
                  <a:lumOff val="15000"/>
                </a:schemeClr>
              </a:buClr>
              <a:buFont typeface="游ゴシック" panose="020B0400000000000000" pitchFamily="50" charset="-128"/>
              <a:buChar char="-"/>
              <a:defRPr lang="ja-JP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297251" indent="0">
              <a:buFontTx/>
              <a:buNone/>
              <a:defRPr sz="4800">
                <a:solidFill>
                  <a:schemeClr val="bg1"/>
                </a:solidFill>
              </a:defRPr>
            </a:lvl3pPr>
            <a:lvl4pPr marL="719595" marR="0" indent="-239161" algn="l" defTabSz="121908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>
                  <a:lumMod val="85000"/>
                  <a:lumOff val="15000"/>
                </a:schemeClr>
              </a:buClr>
              <a:buSzTx/>
              <a:buFont typeface="Tahoma" pitchFamily="34" charset="0"/>
              <a:buChar char="–"/>
              <a:tabLst/>
              <a:defRPr sz="1867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marL="474085" indent="0">
              <a:buClr>
                <a:schemeClr val="tx1">
                  <a:lumMod val="85000"/>
                  <a:lumOff val="15000"/>
                </a:schemeClr>
              </a:buClr>
              <a:buFont typeface="游ゴシック" panose="020B0400000000000000" pitchFamily="50" charset="-128"/>
              <a:buNone/>
              <a:defRPr sz="1867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項目を入力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項目を入力</a:t>
            </a:r>
            <a:endParaRPr kumimoji="1" lang="en-US" altLang="ja-JP" dirty="0"/>
          </a:p>
        </p:txBody>
      </p:sp>
      <p:sp>
        <p:nvSpPr>
          <p:cNvPr id="9" name="正方形/長方形 8"/>
          <p:cNvSpPr/>
          <p:nvPr userDrawn="1"/>
        </p:nvSpPr>
        <p:spPr bwMode="gray">
          <a:xfrm>
            <a:off x="1098893" y="0"/>
            <a:ext cx="28800" cy="68580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50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6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1936266" y="1211819"/>
            <a:ext cx="9456054" cy="533480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Autofit/>
          </a:bodyPr>
          <a:lstStyle>
            <a:lvl1pPr>
              <a:defRPr lang="ja-JP" altLang="en-US" sz="2800" dirty="0" smtClean="0"/>
            </a:lvl1pPr>
          </a:lstStyle>
          <a:p>
            <a:pPr marL="0" marR="0" lvl="0" indent="0" defTabSz="1219080" latinLnBrk="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</a:pPr>
            <a:r>
              <a:rPr kumimoji="1" lang="ja-JP" altLang="en-US" dirty="0"/>
              <a:t>目次のタイトル</a:t>
            </a:r>
          </a:p>
        </p:txBody>
      </p:sp>
    </p:spTree>
    <p:extLst>
      <p:ext uri="{BB962C8B-B14F-4D97-AF65-F5344CB8AC3E}">
        <p14:creationId xmlns:p14="http://schemas.microsoft.com/office/powerpoint/2010/main" val="14884648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_B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814493" y="4094485"/>
            <a:ext cx="10577827" cy="2161095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1219080" rtl="0" eaLnBrk="1" fontAlgn="base" latinLnBrk="0" hangingPunct="1">
              <a:lnSpc>
                <a:spcPct val="110000"/>
              </a:lnSpc>
              <a:spcBef>
                <a:spcPts val="200"/>
              </a:spcBef>
              <a:spcAft>
                <a:spcPct val="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22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  <a:lvl2pPr marL="478319" indent="-239161" eaLnBrk="1" latinLnBrk="0" hangingPunct="1">
              <a:lnSpc>
                <a:spcPct val="110000"/>
              </a:lnSpc>
              <a:spcBef>
                <a:spcPts val="200"/>
              </a:spcBef>
              <a:buClr>
                <a:schemeClr val="tx1">
                  <a:lumMod val="85000"/>
                  <a:lumOff val="15000"/>
                </a:schemeClr>
              </a:buClr>
              <a:buFont typeface="Segoe UI" panose="020B0502040204020203" pitchFamily="34" charset="0"/>
              <a:buChar char="-"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297251" indent="0">
              <a:buNone/>
              <a:defRPr>
                <a:solidFill>
                  <a:schemeClr val="bg1"/>
                </a:solidFill>
              </a:defRPr>
            </a:lvl3pPr>
            <a:lvl4pPr marL="437006" indent="0">
              <a:buNone/>
              <a:defRPr>
                <a:solidFill>
                  <a:schemeClr val="bg1"/>
                </a:solidFill>
              </a:defRPr>
            </a:lvl4pPr>
            <a:lvl5pPr marL="41516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ja-JP" altLang="en-US" dirty="0"/>
              <a:t>サブタイトルを入力</a:t>
            </a:r>
          </a:p>
          <a:p>
            <a:pPr lvl="1"/>
            <a:r>
              <a:rPr kumimoji="1" lang="ja-JP" altLang="en-US" dirty="0"/>
              <a:t>項目を入力</a:t>
            </a:r>
          </a:p>
        </p:txBody>
      </p:sp>
      <p:sp>
        <p:nvSpPr>
          <p:cNvPr id="13" name="タイトル"/>
          <p:cNvSpPr>
            <a:spLocks noGrp="1"/>
          </p:cNvSpPr>
          <p:nvPr>
            <p:ph type="title" hasCustomPrompt="1"/>
          </p:nvPr>
        </p:nvSpPr>
        <p:spPr bwMode="gray">
          <a:xfrm>
            <a:off x="814493" y="2906737"/>
            <a:ext cx="10577827" cy="697627"/>
          </a:xfrm>
          <a:prstGeom prst="rect">
            <a:avLst/>
          </a:prstGeom>
        </p:spPr>
        <p:txBody>
          <a:bodyPr wrap="square" anchor="b" anchorCtr="0">
            <a:noAutofit/>
          </a:bodyPr>
          <a:lstStyle>
            <a:lvl1pPr algn="l">
              <a:defRPr sz="3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ea"/>
                <a:ea typeface="+mj-ea"/>
              </a:defRPr>
            </a:lvl1pPr>
          </a:lstStyle>
          <a:p>
            <a:r>
              <a:rPr kumimoji="1" lang="ja-JP" altLang="en-US" dirty="0"/>
              <a:t>中表紙のタイトルを入力</a:t>
            </a:r>
          </a:p>
        </p:txBody>
      </p:sp>
      <p:sp>
        <p:nvSpPr>
          <p:cNvPr id="8" name="正方形/長方形 7"/>
          <p:cNvSpPr/>
          <p:nvPr userDrawn="1"/>
        </p:nvSpPr>
        <p:spPr bwMode="gray">
          <a:xfrm>
            <a:off x="-600" y="3777813"/>
            <a:ext cx="12193200" cy="288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3754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(white)">
    <p:bg bwMode="lt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geNumber"/>
          <p:cNvSpPr txBox="1"/>
          <p:nvPr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6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8" name="正方形/長方形 7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119448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s(white)">
    <p:bg bwMode="lt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ー"/>
          <p:cNvSpPr>
            <a:spLocks noGrp="1"/>
          </p:cNvSpPr>
          <p:nvPr>
            <p:ph sz="quarter" idx="12" hasCustomPrompt="1"/>
          </p:nvPr>
        </p:nvSpPr>
        <p:spPr bwMode="gray">
          <a:xfrm>
            <a:off x="263529" y="1016000"/>
            <a:ext cx="11664951" cy="5149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lang="ja-JP" altLang="en-US" dirty="0" smtClean="0"/>
            </a:lvl1pPr>
            <a:lvl2pPr>
              <a:defRPr lang="ja-JP" altLang="en-US" dirty="0" smtClean="0"/>
            </a:lvl2pPr>
            <a:lvl3pPr>
              <a:defRPr lang="ja-JP" altLang="en-US" dirty="0" smtClean="0"/>
            </a:lvl3pPr>
            <a:lvl4pPr>
              <a:defRPr lang="ja-JP" altLang="en-US" dirty="0" smtClean="0"/>
            </a:lvl4pPr>
            <a:lvl5pPr>
              <a:defRPr lang="en-US" altLang="ja-JP" dirty="0" smtClean="0"/>
            </a:lvl5pPr>
          </a:lstStyle>
          <a:p>
            <a:pPr lvl="0"/>
            <a:r>
              <a:rPr kumimoji="1" lang="ja-JP" altLang="en-US" dirty="0"/>
              <a:t>本文を入力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10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6" name="図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11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8" name="正方形/長方形 7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247447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A4A3A4"/>
          </p15:clr>
        </p15:guide>
        <p15:guide id="2" orient="horz" pos="3884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ne Only(white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8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9" name="正方形/長方形 8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59151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ne ＆ Contents(white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"/>
          <p:cNvSpPr>
            <a:spLocks noGrp="1"/>
          </p:cNvSpPr>
          <p:nvPr>
            <p:ph sz="quarter" idx="12" hasCustomPrompt="1"/>
          </p:nvPr>
        </p:nvSpPr>
        <p:spPr>
          <a:xfrm>
            <a:off x="263529" y="1172637"/>
            <a:ext cx="11664951" cy="49932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lang="ja-JP" altLang="en-US" dirty="0" smtClean="0"/>
            </a:lvl1pPr>
            <a:lvl2pPr>
              <a:defRPr lang="ja-JP" altLang="en-US" dirty="0" smtClean="0"/>
            </a:lvl2pPr>
            <a:lvl3pPr>
              <a:defRPr lang="ja-JP" altLang="en-US" dirty="0" smtClean="0"/>
            </a:lvl3pPr>
            <a:lvl4pPr>
              <a:defRPr lang="ja-JP" altLang="en-US" dirty="0" smtClean="0"/>
            </a:lvl4pPr>
            <a:lvl5pPr>
              <a:defRPr lang="en-US" altLang="ja-JP" dirty="0" smtClean="0"/>
            </a:lvl5pPr>
          </a:lstStyle>
          <a:p>
            <a:pPr lvl="0"/>
            <a:r>
              <a:rPr kumimoji="1" lang="ja-JP" altLang="en-US" dirty="0"/>
              <a:t>本文を入力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8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7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10" name="正方形/長方形 9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51003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884">
          <p15:clr>
            <a:srgbClr val="A4A3A4"/>
          </p15:clr>
        </p15:guide>
        <p15:guide id="2" orient="horz" pos="73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d line &amp; Contents(white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コンテンツ プレースホルダー"/>
          <p:cNvSpPr>
            <a:spLocks noGrp="1"/>
          </p:cNvSpPr>
          <p:nvPr>
            <p:ph sz="quarter" idx="12" hasCustomPrompt="1"/>
          </p:nvPr>
        </p:nvSpPr>
        <p:spPr>
          <a:xfrm>
            <a:off x="263529" y="2024065"/>
            <a:ext cx="11664951" cy="41417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lang="ja-JP" altLang="en-US" dirty="0" smtClean="0"/>
            </a:lvl1pPr>
            <a:lvl2pPr>
              <a:defRPr lang="ja-JP" altLang="en-US" dirty="0" smtClean="0"/>
            </a:lvl2pPr>
            <a:lvl3pPr>
              <a:defRPr lang="ja-JP" altLang="en-US" dirty="0" smtClean="0"/>
            </a:lvl3pPr>
            <a:lvl4pPr>
              <a:defRPr lang="ja-JP" altLang="en-US" dirty="0" smtClean="0"/>
            </a:lvl4pPr>
            <a:lvl5pPr>
              <a:defRPr lang="en-US" altLang="ja-JP" dirty="0" smtClean="0"/>
            </a:lvl5pPr>
          </a:lstStyle>
          <a:p>
            <a:pPr lvl="0"/>
            <a:r>
              <a:rPr kumimoji="1" lang="ja-JP" altLang="en-US" dirty="0"/>
              <a:t>本文を入力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3" hasCustomPrompt="1"/>
          </p:nvPr>
        </p:nvSpPr>
        <p:spPr>
          <a:xfrm>
            <a:off x="263529" y="1010628"/>
            <a:ext cx="11664950" cy="822442"/>
          </a:xfr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100"/>
              </a:spcBef>
              <a:buFontTx/>
              <a:buNone/>
              <a:defRPr sz="2600"/>
            </a:lvl1pPr>
            <a:lvl2pPr marL="355557" indent="0">
              <a:buFontTx/>
              <a:buNone/>
              <a:defRPr sz="2600"/>
            </a:lvl2pPr>
            <a:lvl3pPr marL="598942" indent="0">
              <a:buFontTx/>
              <a:buNone/>
              <a:defRPr sz="2600"/>
            </a:lvl3pPr>
            <a:lvl4pPr marL="719578" indent="0">
              <a:buFontTx/>
              <a:buNone/>
              <a:defRPr sz="2600"/>
            </a:lvl4pPr>
            <a:lvl5pPr marL="835982" indent="0">
              <a:buFontTx/>
              <a:buNone/>
              <a:defRPr sz="2600"/>
            </a:lvl5pPr>
          </a:lstStyle>
          <a:p>
            <a:pPr lvl="0"/>
            <a:r>
              <a:rPr kumimoji="1" lang="ja-JP" altLang="en-US" dirty="0"/>
              <a:t>リード文が１行・２行ともにこのレイアウトで入力</a:t>
            </a:r>
          </a:p>
        </p:txBody>
      </p:sp>
      <p:sp>
        <p:nvSpPr>
          <p:cNvPr id="9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10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13" name="正方形/長方形 12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55043413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3884">
          <p15:clr>
            <a:srgbClr val="A4A3A4"/>
          </p15:clr>
        </p15:guide>
        <p15:guide id="2" orient="horz" pos="1275">
          <p15:clr>
            <a:srgbClr val="A4A3A4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(white)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7" name="正方形/長方形 6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427745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63529" y="980022"/>
            <a:ext cx="11664951" cy="51371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 dirty="0"/>
              <a:t>Master Text Formatting</a:t>
            </a:r>
          </a:p>
          <a:p>
            <a:pPr lvl="1"/>
            <a:r>
              <a:rPr kumimoji="1" lang="en-US" altLang="ja-JP" dirty="0"/>
              <a:t>Second </a:t>
            </a:r>
            <a:r>
              <a:rPr kumimoji="1" lang="ja-JP" altLang="en-US" dirty="0"/>
              <a:t>Level</a:t>
            </a:r>
          </a:p>
          <a:p>
            <a:pPr lvl="2"/>
            <a:r>
              <a:rPr kumimoji="1" lang="en-US" altLang="ja-JP" dirty="0"/>
              <a:t>Third </a:t>
            </a:r>
            <a:r>
              <a:rPr kumimoji="1" lang="ja-JP" altLang="en-US" dirty="0"/>
              <a:t>Level</a:t>
            </a:r>
          </a:p>
          <a:p>
            <a:pPr lvl="3"/>
            <a:r>
              <a:rPr kumimoji="1" lang="en-US" altLang="ja-JP" dirty="0"/>
              <a:t>4th </a:t>
            </a:r>
            <a:r>
              <a:rPr kumimoji="1" lang="ja-JP" altLang="en-US" dirty="0"/>
              <a:t>level</a:t>
            </a:r>
            <a:endParaRPr kumimoji="1" lang="en-US" altLang="ja-JP" dirty="0"/>
          </a:p>
          <a:p>
            <a:pPr lvl="4"/>
            <a:r>
              <a:rPr kumimoji="1" lang="ja-JP" altLang="en-US" dirty="0"/>
              <a:t>Enter text</a:t>
            </a:r>
            <a:endParaRPr kumimoji="1" lang="en-US" altLang="ja-JP" dirty="0"/>
          </a:p>
        </p:txBody>
      </p:sp>
      <p:sp>
        <p:nvSpPr>
          <p:cNvPr id="6" name="Credit"/>
          <p:cNvSpPr txBox="1">
            <a:spLocks/>
          </p:cNvSpPr>
          <p:nvPr userDrawn="1"/>
        </p:nvSpPr>
        <p:spPr bwMode="gray">
          <a:xfrm>
            <a:off x="677044" y="6485380"/>
            <a:ext cx="156401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800" b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9pPr>
          </a:lstStyle>
          <a:p>
            <a:r>
              <a:rPr lang="en-US" altLang="ja-JP" sz="900" b="0" baseline="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rPr>
              <a:t>© NEC Corporation 2021</a:t>
            </a:r>
          </a:p>
        </p:txBody>
      </p:sp>
      <p:sp>
        <p:nvSpPr>
          <p:cNvPr id="7" name="Confidential"/>
          <p:cNvSpPr txBox="1">
            <a:spLocks/>
          </p:cNvSpPr>
          <p:nvPr userDrawn="1"/>
        </p:nvSpPr>
        <p:spPr bwMode="gray">
          <a:xfrm>
            <a:off x="2241063" y="6485380"/>
            <a:ext cx="191464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800" b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9pPr>
          </a:lstStyle>
          <a:p>
            <a:r>
              <a:rPr lang="en-US" altLang="ja-JP" sz="900" b="0" baseline="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rPr>
              <a:t>NEC Group Internal Use Only</a:t>
            </a:r>
          </a:p>
        </p:txBody>
      </p:sp>
      <p:sp>
        <p:nvSpPr>
          <p:cNvPr id="9" name="タイトル プレースホルダー"/>
          <p:cNvSpPr>
            <a:spLocks noGrp="1"/>
          </p:cNvSpPr>
          <p:nvPr>
            <p:ph type="title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lvl="0" indent="0" defTabSz="1219110" latinLnBrk="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</a:pPr>
            <a:r>
              <a:rPr kumimoji="1" lang="ja-JP" altLang="en-US" dirty="0"/>
              <a:t>Master Title Formatting</a:t>
            </a:r>
          </a:p>
        </p:txBody>
      </p:sp>
    </p:spTree>
    <p:extLst>
      <p:ext uri="{BB962C8B-B14F-4D97-AF65-F5344CB8AC3E}">
        <p14:creationId xmlns:p14="http://schemas.microsoft.com/office/powerpoint/2010/main" val="1729322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lang="ja-JP" altLang="en-US" sz="3200" b="0" i="0" u="none" strike="noStrike" kern="0" cap="none" spc="0" normalizeH="0" baseline="0" dirty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j-ea"/>
          <a:ea typeface="+mj-ea"/>
          <a:cs typeface="+mn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5pPr>
      <a:lvl6pPr marL="609523"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6pPr>
      <a:lvl7pPr marL="1219050"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7pPr>
      <a:lvl8pPr marL="1828573"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8pPr>
      <a:lvl9pPr marL="2438098"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9pPr>
    </p:titleStyle>
    <p:bodyStyle>
      <a:lvl1pPr marL="355558" indent="-355558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u"/>
        <a:defRPr kumimoji="1" lang="ja-JP" altLang="en-US" sz="2400" b="0" i="0" u="none" strike="noStrike" kern="0" cap="none" spc="0" normalizeH="0" baseline="0" dirty="0" smtClean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n-lt"/>
          <a:ea typeface="+mn-ea"/>
          <a:cs typeface="+mn-cs"/>
        </a:defRPr>
      </a:lvl1pPr>
      <a:lvl2pPr marL="598944" indent="-243387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n"/>
        <a:defRPr kumimoji="1" lang="ja-JP" altLang="en-US" sz="2000" b="0" i="0" u="none" strike="noStrike" kern="0" cap="none" spc="0" normalizeH="0" baseline="0" dirty="0" smtClean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n-lt"/>
          <a:ea typeface="+mn-ea"/>
        </a:defRPr>
      </a:lvl2pPr>
      <a:lvl3pPr marL="721695" indent="-122753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kumimoji="1" lang="ja-JP" altLang="en-US" sz="1600" b="0" i="0" u="none" strike="noStrike" kern="0" cap="none" spc="0" normalizeH="0" baseline="0" dirty="0" smtClean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n-lt"/>
          <a:ea typeface="+mn-ea"/>
        </a:defRPr>
      </a:lvl3pPr>
      <a:lvl4pPr marL="838098" indent="-118520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Font typeface="Tahoma" pitchFamily="34" charset="0"/>
        <a:buChar char="–"/>
        <a:defRPr kumimoji="1" lang="ja-JP" altLang="en-US" sz="1400" b="0" i="0" u="none" strike="noStrike" kern="0" cap="none" spc="0" normalizeH="0" baseline="0" dirty="0" smtClean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n-lt"/>
          <a:ea typeface="+mn-ea"/>
        </a:defRPr>
      </a:lvl4pPr>
      <a:lvl5pPr marL="835982" indent="0" algn="l" rtl="0" eaLnBrk="1" fontAlgn="base" hangingPunct="1">
        <a:lnSpc>
          <a:spcPct val="110000"/>
        </a:lnSpc>
        <a:spcBef>
          <a:spcPts val="500"/>
        </a:spcBef>
        <a:spcAft>
          <a:spcPct val="0"/>
        </a:spcAft>
        <a:buClr>
          <a:schemeClr val="accent6"/>
        </a:buClr>
        <a:buFontTx/>
        <a:buNone/>
        <a:defRPr kumimoji="1" sz="1400" b="0">
          <a:solidFill>
            <a:schemeClr val="tx1">
              <a:lumMod val="85000"/>
              <a:lumOff val="15000"/>
            </a:schemeClr>
          </a:solidFill>
          <a:latin typeface="+mj-lt"/>
          <a:ea typeface="+mn-ea"/>
        </a:defRPr>
      </a:lvl5pPr>
      <a:lvl6pPr marL="3352380" indent="-304760" algn="l" rtl="0" eaLnBrk="1" fontAlgn="base" hangingPunct="1">
        <a:spcBef>
          <a:spcPct val="20000"/>
        </a:spcBef>
        <a:spcAft>
          <a:spcPct val="0"/>
        </a:spcAft>
        <a:buChar char="≫"/>
        <a:defRPr kumimoji="1" sz="2667">
          <a:solidFill>
            <a:schemeClr val="tx1"/>
          </a:solidFill>
          <a:latin typeface="Arial" charset="0"/>
          <a:ea typeface="+mn-ea"/>
        </a:defRPr>
      </a:lvl6pPr>
      <a:lvl7pPr marL="3961906" indent="-304760" algn="l" rtl="0" eaLnBrk="1" fontAlgn="base" hangingPunct="1">
        <a:spcBef>
          <a:spcPct val="20000"/>
        </a:spcBef>
        <a:spcAft>
          <a:spcPct val="0"/>
        </a:spcAft>
        <a:buChar char="≫"/>
        <a:defRPr kumimoji="1" sz="2667">
          <a:solidFill>
            <a:schemeClr val="tx1"/>
          </a:solidFill>
          <a:latin typeface="Arial" charset="0"/>
          <a:ea typeface="+mn-ea"/>
        </a:defRPr>
      </a:lvl7pPr>
      <a:lvl8pPr marL="4571430" indent="-304760" algn="l" rtl="0" eaLnBrk="1" fontAlgn="base" hangingPunct="1">
        <a:spcBef>
          <a:spcPct val="20000"/>
        </a:spcBef>
        <a:spcAft>
          <a:spcPct val="0"/>
        </a:spcAft>
        <a:buChar char="≫"/>
        <a:defRPr kumimoji="1" sz="2667">
          <a:solidFill>
            <a:schemeClr val="tx1"/>
          </a:solidFill>
          <a:latin typeface="Arial" charset="0"/>
          <a:ea typeface="+mn-ea"/>
        </a:defRPr>
      </a:lvl8pPr>
      <a:lvl9pPr marL="5180953" indent="-304760" algn="l" rtl="0" eaLnBrk="1" fontAlgn="base" hangingPunct="1">
        <a:spcBef>
          <a:spcPct val="20000"/>
        </a:spcBef>
        <a:spcAft>
          <a:spcPct val="0"/>
        </a:spcAft>
        <a:buChar char="≫"/>
        <a:defRPr kumimoji="1" sz="2667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ja-JP"/>
      </a:defPPr>
      <a:lvl1pPr marL="0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3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50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3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8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20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3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7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1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840">
          <p15:clr>
            <a:srgbClr val="A4A3A4"/>
          </p15:clr>
        </p15:guide>
        <p15:guide id="1" orient="horz" pos="4043">
          <p15:clr>
            <a:srgbClr val="A4A3A4"/>
          </p15:clr>
        </p15:guide>
        <p15:guide id="2" pos="167">
          <p15:clr>
            <a:srgbClr val="A4A3A4"/>
          </p15:clr>
        </p15:guide>
        <p15:guide id="3" pos="7515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orient="horz" pos="4042">
          <p15:clr>
            <a:srgbClr val="A4A3A4"/>
          </p15:clr>
        </p15:guide>
        <p15:guide id="6" pos="166">
          <p15:clr>
            <a:srgbClr val="A4A3A4"/>
          </p15:clr>
        </p15:guide>
        <p15:guide id="7" pos="7514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919BD4CB-712E-9093-B891-7BA7EDEA8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3200" b="1" dirty="0"/>
              <a:t>Scenario </a:t>
            </a:r>
            <a:r>
              <a:rPr kumimoji="1" lang="en-US" altLang="ja-JP" sz="3200" b="1" dirty="0"/>
              <a:t>and </a:t>
            </a:r>
            <a:r>
              <a:rPr kumimoji="1" lang="ja-JP" altLang="en-US" sz="3200" b="1" dirty="0"/>
              <a:t>Data Summary</a:t>
            </a:r>
          </a:p>
        </p:txBody>
      </p:sp>
    </p:spTree>
    <p:extLst>
      <p:ext uri="{BB962C8B-B14F-4D97-AF65-F5344CB8AC3E}">
        <p14:creationId xmlns:p14="http://schemas.microsoft.com/office/powerpoint/2010/main" val="2558128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b="1" dirty="0"/>
              <a:t>Collected</a:t>
            </a:r>
            <a:r>
              <a:rPr kumimoji="1" lang="ja-JP" altLang="en-US" sz="2400" b="1" dirty="0"/>
              <a:t>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metrics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folder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/Metric/node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/Metric/pod</a:t>
            </a: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It is not monitored by admins. usually due to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Fargate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 In case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it is collected with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kubectl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command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for this evaluation.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file path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/node_statistics/{node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name}.csv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Epoch seconds,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CPU (cores)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CPU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utilization, memory usage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(bytes)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memory utilization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175E1BD-630E-F717-49EC-82F78E90333A}"/>
              </a:ext>
            </a:extLst>
          </p:cNvPr>
          <p:cNvSpPr txBox="1"/>
          <p:nvPr/>
        </p:nvSpPr>
        <p:spPr>
          <a:xfrm>
            <a:off x="954505" y="4067760"/>
            <a:ext cx="846898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fontAlgn="base"/>
            <a:r>
              <a:rPr kumimoji="1" lang="en-US" altLang="ja-JP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Time,CPU</a:t>
            </a:r>
            <a:r>
              <a:rPr kumimoji="1"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(cores),CPU%,MEMORY(bytes),MEMORY%1707933816,&lt;unknown&gt;,&lt;unknown&gt;,&lt;unknown&gt;,&lt;unknown</a:t>
            </a:r>
          </a:p>
          <a:p>
            <a:pPr fontAlgn="base"/>
            <a:r>
              <a:rPr kumimoji="1"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1707933818,324m,16%,171Mi,2%</a:t>
            </a:r>
          </a:p>
          <a:p>
            <a:pPr fontAlgn="base"/>
            <a:r>
              <a:rPr kumimoji="1"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1707933821,324m,16%,171Mi,2%</a:t>
            </a:r>
            <a:endParaRPr kumimoji="1" lang="ja-JP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673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b="1" dirty="0"/>
              <a:t>Collected</a:t>
            </a:r>
            <a:r>
              <a:rPr kumimoji="1" lang="ja-JP" altLang="en-US" sz="2400" b="1" dirty="0"/>
              <a:t>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metrics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New format of data since t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his environment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did not allow us to use the data collection methods used in the past cases.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file path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/performance/**(pod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name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)/*.</a:t>
            </a:r>
            <a:r>
              <a:rPr lang="en-US" altLang="ja-JP" sz="10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gz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file contents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Time, data in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JSON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format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Each metric is stored in different </a:t>
            </a:r>
            <a:r>
              <a:rPr lang="en-US" altLang="ja-JP" sz="10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json as shown in the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example on the right.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3D1DCAA-3CFD-D0E4-14AD-B99FCF51209F}"/>
              </a:ext>
            </a:extLst>
          </p:cNvPr>
          <p:cNvSpPr txBox="1"/>
          <p:nvPr/>
        </p:nvSpPr>
        <p:spPr>
          <a:xfrm>
            <a:off x="5555811" y="2253244"/>
            <a:ext cx="6436377" cy="418576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700" dirty="0"/>
              <a:t>{</a:t>
            </a:r>
          </a:p>
          <a:p>
            <a:r>
              <a:rPr kumimoji="1" lang="en-US" altLang="ja-JP" sz="700" dirty="0"/>
              <a:t>    "</a:t>
            </a:r>
            <a:r>
              <a:rPr kumimoji="1" lang="en-US" altLang="ja-JP" sz="700" dirty="0" err="1"/>
              <a:t>ClusterName</a:t>
            </a:r>
            <a:r>
              <a:rPr kumimoji="1" lang="en-US" altLang="ja-JP" sz="700" dirty="0"/>
              <a:t>": "ACL20-EKS-Fargate-Cluster", "</a:t>
            </a:r>
            <a:r>
              <a:rPr kumimoji="1" lang="en-US" altLang="ja-JP" sz="700" dirty="0" err="1"/>
              <a:t>ClusterName".</a:t>
            </a:r>
          </a:p>
          <a:p>
            <a:r>
              <a:rPr kumimoji="1" lang="en-US" altLang="ja-JP" sz="700" dirty="0"/>
              <a:t>    "</a:t>
            </a:r>
            <a:r>
              <a:rPr kumimoji="1" lang="en-US" altLang="ja-JP" sz="700" dirty="0" err="1"/>
              <a:t>LaunchType</a:t>
            </a:r>
            <a:r>
              <a:rPr kumimoji="1" lang="en-US" altLang="ja-JP" sz="700" dirty="0"/>
              <a:t>": "</a:t>
            </a:r>
            <a:r>
              <a:rPr kumimoji="1" lang="en-US" altLang="ja-JP" sz="700" dirty="0" err="1"/>
              <a:t>fargate</a:t>
            </a:r>
            <a:r>
              <a:rPr kumimoji="1" lang="en-US" altLang="ja-JP" sz="700" dirty="0"/>
              <a:t>",.</a:t>
            </a:r>
          </a:p>
          <a:p>
            <a:r>
              <a:rPr kumimoji="1" lang="en-US" altLang="ja-JP" sz="700" dirty="0"/>
              <a:t>    "Namespace": "</a:t>
            </a:r>
            <a:r>
              <a:rPr kumimoji="1" lang="en-US" altLang="ja-JP" sz="700" dirty="0" err="1"/>
              <a:t>gcp-microservices-demo</a:t>
            </a:r>
            <a:r>
              <a:rPr kumimoji="1" lang="en-US" altLang="ja-JP" sz="700" dirty="0"/>
              <a:t>", "</a:t>
            </a:r>
            <a:r>
              <a:rPr kumimoji="1" lang="en-US" altLang="ja-JP" sz="700" dirty="0" err="1"/>
              <a:t>gcp-microservices-demo".</a:t>
            </a:r>
          </a:p>
          <a:p>
            <a:r>
              <a:rPr kumimoji="1" lang="en-US" altLang="ja-JP" sz="700" dirty="0"/>
              <a:t>    "</a:t>
            </a:r>
            <a:r>
              <a:rPr kumimoji="1" lang="en-US" altLang="ja-JP" sz="700" dirty="0" err="1"/>
              <a:t>NodeName</a:t>
            </a:r>
            <a:r>
              <a:rPr kumimoji="1" lang="en-US" altLang="ja-JP" sz="700" dirty="0"/>
              <a:t>": "fargate-ip-10-1-128-167.ap-northeast-1.compute.internal", "</a:t>
            </a:r>
            <a:r>
              <a:rPr kumimoji="1" lang="en-US" altLang="ja-JP" sz="700" dirty="0" err="1"/>
              <a:t>NodeName".</a:t>
            </a:r>
          </a:p>
          <a:p>
            <a:r>
              <a:rPr kumimoji="1" lang="en-US" altLang="ja-JP" sz="700" dirty="0"/>
              <a:t>    "</a:t>
            </a:r>
            <a:r>
              <a:rPr kumimoji="1" lang="en-US" altLang="ja-JP" sz="700" dirty="0" err="1"/>
              <a:t>OTelLib</a:t>
            </a:r>
            <a:r>
              <a:rPr kumimoji="1" lang="en-US" altLang="ja-JP" sz="700" dirty="0"/>
              <a:t>": "</a:t>
            </a:r>
            <a:r>
              <a:rPr kumimoji="1" lang="en-US" altLang="ja-JP" sz="700" dirty="0" err="1"/>
              <a:t>otelcol/prometheusreceiver</a:t>
            </a:r>
            <a:r>
              <a:rPr kumimoji="1" lang="en-US" altLang="ja-JP" sz="700" dirty="0"/>
              <a:t>", "</a:t>
            </a:r>
            <a:r>
              <a:rPr kumimoji="1" lang="en-US" altLang="ja-JP" sz="700" dirty="0" err="1"/>
              <a:t>otelcol/prometheusreceiver</a:t>
            </a:r>
            <a:r>
              <a:rPr kumimoji="1" lang="en-US" altLang="ja-JP" sz="700" dirty="0"/>
              <a:t>".</a:t>
            </a:r>
          </a:p>
          <a:p>
            <a:r>
              <a:rPr kumimoji="1" lang="en-US" altLang="ja-JP" sz="700" dirty="0"/>
              <a:t>    "</a:t>
            </a:r>
            <a:r>
              <a:rPr kumimoji="1" lang="en-US" altLang="ja-JP" sz="700" dirty="0" err="1"/>
              <a:t>PodName</a:t>
            </a:r>
            <a:r>
              <a:rPr kumimoji="1" lang="en-US" altLang="ja-JP" sz="700" dirty="0"/>
              <a:t>": "adservice-cf48dc6df-g7k4j", "</a:t>
            </a:r>
            <a:r>
              <a:rPr kumimoji="1" lang="en-US" altLang="ja-JP" sz="700" dirty="0" err="1"/>
              <a:t>PodName</a:t>
            </a:r>
            <a:r>
              <a:rPr kumimoji="1" lang="en-US" altLang="ja-JP" sz="700" dirty="0"/>
              <a:t>".</a:t>
            </a:r>
          </a:p>
          <a:p>
            <a:r>
              <a:rPr kumimoji="1" lang="en-US" altLang="ja-JP" sz="700" dirty="0"/>
              <a:t>    "Type": "Container", "Container".</a:t>
            </a:r>
          </a:p>
          <a:p>
            <a:r>
              <a:rPr kumimoji="1" lang="en-US" altLang="ja-JP" sz="700" dirty="0"/>
              <a:t>    "</a:t>
            </a:r>
            <a:r>
              <a:rPr kumimoji="1" lang="en-US" altLang="ja-JP" sz="700" dirty="0" err="1"/>
              <a:t>beta_kubernetes_io_arch</a:t>
            </a:r>
            <a:r>
              <a:rPr kumimoji="1" lang="en-US" altLang="ja-JP" sz="700" dirty="0"/>
              <a:t>": "amd64", "amd64".</a:t>
            </a:r>
          </a:p>
          <a:p>
            <a:r>
              <a:rPr kumimoji="1" lang="en-US" altLang="ja-JP" sz="700" dirty="0"/>
              <a:t>    "</a:t>
            </a:r>
            <a:r>
              <a:rPr kumimoji="1" lang="en-US" altLang="ja-JP" sz="700" dirty="0" err="1"/>
              <a:t>beta_kubernetes_io_os</a:t>
            </a:r>
            <a:r>
              <a:rPr kumimoji="1" lang="en-US" altLang="ja-JP" sz="700" dirty="0"/>
              <a:t>": "</a:t>
            </a:r>
            <a:r>
              <a:rPr kumimoji="1" lang="en-US" altLang="ja-JP" sz="700" dirty="0" err="1"/>
              <a:t>linux</a:t>
            </a:r>
            <a:r>
              <a:rPr kumimoji="1" lang="en-US" altLang="ja-JP" sz="700" dirty="0"/>
              <a:t>", "</a:t>
            </a:r>
            <a:r>
              <a:rPr kumimoji="1" lang="en-US" altLang="ja-JP" sz="700" dirty="0" err="1"/>
              <a:t>linux".</a:t>
            </a:r>
          </a:p>
          <a:p>
            <a:r>
              <a:rPr kumimoji="1" lang="en-US" altLang="ja-JP" sz="700" dirty="0"/>
              <a:t>    "container": "server", "server".</a:t>
            </a:r>
          </a:p>
          <a:p>
            <a:r>
              <a:rPr kumimoji="1" lang="en-US" altLang="ja-JP" sz="700" dirty="0"/>
              <a:t>    "</a:t>
            </a:r>
            <a:r>
              <a:rPr kumimoji="1" lang="en-US" altLang="ja-JP" sz="700" dirty="0" err="1"/>
              <a:t>container_cpu_usage_seconds_total</a:t>
            </a:r>
            <a:r>
              <a:rPr kumimoji="1" lang="en-US" altLang="ja-JP" sz="700" dirty="0"/>
              <a:t>": 0.0021832243083353205,.</a:t>
            </a:r>
          </a:p>
          <a:p>
            <a:r>
              <a:rPr kumimoji="1" lang="en-US" altLang="ja-JP" sz="700" dirty="0"/>
              <a:t>    "</a:t>
            </a:r>
            <a:r>
              <a:rPr kumimoji="1" lang="en-US" altLang="ja-JP" sz="700" dirty="0" err="1"/>
              <a:t>container_id</a:t>
            </a:r>
            <a:r>
              <a:rPr kumimoji="1" lang="en-US" altLang="ja-JP" sz="700" dirty="0"/>
              <a:t>": "7f6cac078334d7e3fcad827e31c1f57fe2cc11f839d60f28208b11573f951600", "</a:t>
            </a:r>
            <a:r>
              <a:rPr kumimoji="1" lang="en-US" altLang="ja-JP" sz="700" dirty="0" err="1"/>
              <a:t>container_id</a:t>
            </a:r>
            <a:r>
              <a:rPr kumimoji="1" lang="en-US" altLang="ja-JP" sz="700" dirty="0"/>
              <a:t>".</a:t>
            </a:r>
          </a:p>
          <a:p>
            <a:r>
              <a:rPr kumimoji="1" lang="en-US" altLang="ja-JP" sz="700" dirty="0"/>
              <a:t>    "</a:t>
            </a:r>
            <a:r>
              <a:rPr kumimoji="1" lang="en-US" altLang="ja-JP" sz="700" dirty="0" err="1"/>
              <a:t>cpu</a:t>
            </a:r>
            <a:r>
              <a:rPr kumimoji="1" lang="en-US" altLang="ja-JP" sz="700" dirty="0"/>
              <a:t>": "total",.</a:t>
            </a:r>
          </a:p>
          <a:p>
            <a:r>
              <a:rPr kumimoji="1" lang="en-US" altLang="ja-JP" sz="700" dirty="0"/>
              <a:t>    "</a:t>
            </a:r>
            <a:r>
              <a:rPr kumimoji="1" lang="en-US" altLang="ja-JP" sz="700" dirty="0" err="1"/>
              <a:t>failure_domain_beta_kubernetes_io_region</a:t>
            </a:r>
            <a:r>
              <a:rPr kumimoji="1" lang="en-US" altLang="ja-JP" sz="700" dirty="0"/>
              <a:t>": "ap-northeast-1", "ap-northeast-1".</a:t>
            </a:r>
          </a:p>
          <a:p>
            <a:r>
              <a:rPr kumimoji="1" lang="en-US" altLang="ja-JP" sz="700" dirty="0"/>
              <a:t>    "</a:t>
            </a:r>
            <a:r>
              <a:rPr kumimoji="1" lang="en-US" altLang="ja-JP" sz="700" dirty="0" err="1"/>
              <a:t>failure_domain_beta_kubernetes_io_zone</a:t>
            </a:r>
            <a:r>
              <a:rPr kumimoji="1" lang="en-US" altLang="ja-JP" sz="700" dirty="0"/>
              <a:t>": "ap-northeast-1d", "ap-northeast-1d".</a:t>
            </a:r>
          </a:p>
          <a:p>
            <a:r>
              <a:rPr kumimoji="1" lang="en-US" altLang="ja-JP" sz="700" dirty="0"/>
              <a:t>    "</a:t>
            </a:r>
            <a:r>
              <a:rPr kumimoji="1" lang="en-US" altLang="ja-JP" sz="700" dirty="0" err="1"/>
              <a:t>http.scheme</a:t>
            </a:r>
            <a:r>
              <a:rPr kumimoji="1" lang="en-US" altLang="ja-JP" sz="700" dirty="0"/>
              <a:t>": "https", "https".</a:t>
            </a:r>
          </a:p>
          <a:p>
            <a:r>
              <a:rPr kumimoji="1" lang="en-US" altLang="ja-JP" sz="700" dirty="0"/>
              <a:t>    "id":"/kubepods/burstable/pod8ae74140-02d8-4a9f-bcef-d559420e7e19/7f6cac078334d7e3fcad827e31c1f57fe2cc11f839d60f28208b11573f951600 ",</a:t>
            </a:r>
          </a:p>
          <a:p>
            <a:r>
              <a:rPr kumimoji="1" lang="en-US" altLang="ja-JP" sz="700" dirty="0"/>
              <a:t>    "image": "gcr.io/google-samples/microservices-demo/adservice:v0.9.0", "image".</a:t>
            </a:r>
          </a:p>
          <a:p>
            <a:r>
              <a:rPr kumimoji="1" lang="en-US" altLang="ja-JP" sz="700" dirty="0"/>
              <a:t>    "k8s.node.name": "fargate-ip-10-1-128-167.ap-northeast-1.compute.internal", "fargate-ip-10-1-128-167.ap-northeast-1.compute.internal</a:t>
            </a:r>
          </a:p>
          <a:p>
            <a:r>
              <a:rPr kumimoji="1" lang="en-US" altLang="ja-JP" sz="700" dirty="0"/>
              <a:t>    "</a:t>
            </a:r>
            <a:r>
              <a:rPr kumimoji="1" lang="en-US" altLang="ja-JP" sz="700" dirty="0" err="1"/>
              <a:t>kubernetes</a:t>
            </a:r>
            <a:r>
              <a:rPr kumimoji="1" lang="en-US" altLang="ja-JP" sz="700" dirty="0"/>
              <a:t>": {</a:t>
            </a:r>
          </a:p>
          <a:p>
            <a:r>
              <a:rPr kumimoji="1" lang="en-US" altLang="ja-JP" sz="700" dirty="0"/>
              <a:t>        "</a:t>
            </a:r>
            <a:r>
              <a:rPr kumimoji="1" lang="en-US" altLang="ja-JP" sz="700" dirty="0" err="1"/>
              <a:t>container_name</a:t>
            </a:r>
            <a:r>
              <a:rPr kumimoji="1" lang="en-US" altLang="ja-JP" sz="700" dirty="0"/>
              <a:t>": "server", "server".</a:t>
            </a:r>
          </a:p>
          <a:p>
            <a:r>
              <a:rPr kumimoji="1" lang="en-US" altLang="ja-JP" sz="700" dirty="0"/>
              <a:t>        "docker": {</a:t>
            </a:r>
          </a:p>
          <a:p>
            <a:r>
              <a:rPr kumimoji="1" lang="en-US" altLang="ja-JP" sz="700" dirty="0"/>
              <a:t>            "</a:t>
            </a:r>
            <a:r>
              <a:rPr kumimoji="1" lang="en-US" altLang="ja-JP" sz="700" dirty="0" err="1"/>
              <a:t>container_id</a:t>
            </a:r>
            <a:r>
              <a:rPr kumimoji="1" lang="en-US" altLang="ja-JP" sz="700" dirty="0"/>
              <a:t>": "7f6cac078334d7e3fcad827e31c1f57fe2cc11f839d60f28208b11573f951600"</a:t>
            </a:r>
          </a:p>
          <a:p>
            <a:r>
              <a:rPr kumimoji="1" lang="en-US" altLang="ja-JP" sz="700" dirty="0"/>
              <a:t>        }, }</a:t>
            </a:r>
          </a:p>
          <a:p>
            <a:r>
              <a:rPr kumimoji="1" lang="en-US" altLang="ja-JP" sz="700" dirty="0"/>
              <a:t>        "host": "fargate-ip-10-1-128-167.ap-northeast-1.compute.internal", "host".</a:t>
            </a:r>
          </a:p>
          <a:p>
            <a:r>
              <a:rPr kumimoji="1" lang="en-US" altLang="ja-JP" sz="700" dirty="0"/>
              <a:t>        "</a:t>
            </a:r>
            <a:r>
              <a:rPr kumimoji="1" lang="en-US" altLang="ja-JP" sz="700" dirty="0" err="1"/>
              <a:t>namespace_name</a:t>
            </a:r>
            <a:r>
              <a:rPr kumimoji="1" lang="en-US" altLang="ja-JP" sz="700" dirty="0"/>
              <a:t>": "</a:t>
            </a:r>
            <a:r>
              <a:rPr kumimoji="1" lang="en-US" altLang="ja-JP" sz="700" dirty="0" err="1"/>
              <a:t>gcp-microservices-demo</a:t>
            </a:r>
            <a:r>
              <a:rPr kumimoji="1" lang="en-US" altLang="ja-JP" sz="700" dirty="0"/>
              <a:t>", "</a:t>
            </a:r>
            <a:r>
              <a:rPr kumimoji="1" lang="en-US" altLang="ja-JP" sz="700" dirty="0" err="1"/>
              <a:t>gcp-microservices-demo".</a:t>
            </a:r>
          </a:p>
          <a:p>
            <a:r>
              <a:rPr kumimoji="1" lang="en-US" altLang="ja-JP" sz="700" dirty="0"/>
              <a:t>        "</a:t>
            </a:r>
            <a:r>
              <a:rPr kumimoji="1" lang="en-US" altLang="ja-JP" sz="700" dirty="0" err="1"/>
              <a:t>pod_name</a:t>
            </a:r>
            <a:r>
              <a:rPr kumimoji="1" lang="en-US" altLang="ja-JP" sz="700" dirty="0"/>
              <a:t>": "adservice-cf48dc6df-g7k4j"</a:t>
            </a:r>
          </a:p>
          <a:p>
            <a:r>
              <a:rPr kumimoji="1" lang="en-US" altLang="ja-JP" sz="700" dirty="0"/>
              <a:t>    }, }</a:t>
            </a:r>
          </a:p>
          <a:p>
            <a:r>
              <a:rPr kumimoji="1" lang="en-US" altLang="ja-JP" sz="700" dirty="0"/>
              <a:t>    "</a:t>
            </a:r>
            <a:r>
              <a:rPr kumimoji="1" lang="en-US" altLang="ja-JP" sz="700" dirty="0" err="1"/>
              <a:t>kubernetes_io_arch</a:t>
            </a:r>
            <a:r>
              <a:rPr kumimoji="1" lang="en-US" altLang="ja-JP" sz="700" dirty="0"/>
              <a:t>": "amd64", "</a:t>
            </a:r>
            <a:r>
              <a:rPr kumimoji="1" lang="en-US" altLang="ja-JP" sz="700" dirty="0" err="1"/>
              <a:t>kubernetes_io_arch</a:t>
            </a:r>
            <a:r>
              <a:rPr kumimoji="1" lang="en-US" altLang="ja-JP" sz="700" dirty="0"/>
              <a:t>".</a:t>
            </a:r>
          </a:p>
          <a:p>
            <a:r>
              <a:rPr kumimoji="1" lang="en-US" altLang="ja-JP" sz="700" dirty="0"/>
              <a:t>    "</a:t>
            </a:r>
            <a:r>
              <a:rPr kumimoji="1" lang="en-US" altLang="ja-JP" sz="700" dirty="0" err="1"/>
              <a:t>kubernetes_io_os</a:t>
            </a:r>
            <a:r>
              <a:rPr kumimoji="1" lang="en-US" altLang="ja-JP" sz="700" dirty="0"/>
              <a:t>": "</a:t>
            </a:r>
            <a:r>
              <a:rPr kumimoji="1" lang="en-US" altLang="ja-JP" sz="700" dirty="0" err="1"/>
              <a:t>linux</a:t>
            </a:r>
            <a:r>
              <a:rPr kumimoji="1" lang="en-US" altLang="ja-JP" sz="700" dirty="0"/>
              <a:t>", "</a:t>
            </a:r>
            <a:r>
              <a:rPr kumimoji="1" lang="en-US" altLang="ja-JP" sz="700" dirty="0" err="1"/>
              <a:t>linux".</a:t>
            </a:r>
          </a:p>
          <a:p>
            <a:r>
              <a:rPr kumimoji="1" lang="en-US" altLang="ja-JP" sz="700" dirty="0"/>
              <a:t>    "net.host.name": "fargate-ip-10-1-128-167.ap-northeast-1.compute.internal", "fargate-ip-10-1-128-167.ap-northeast-1.compute.internal</a:t>
            </a:r>
          </a:p>
          <a:p>
            <a:r>
              <a:rPr kumimoji="1" lang="en-US" altLang="ja-JP" sz="700" dirty="0"/>
              <a:t>    "</a:t>
            </a:r>
            <a:r>
              <a:rPr kumimoji="1" lang="en-US" altLang="ja-JP" sz="700" dirty="0" err="1"/>
              <a:t>net.host.port</a:t>
            </a:r>
            <a:r>
              <a:rPr kumimoji="1" lang="en-US" altLang="ja-JP" sz="700" dirty="0"/>
              <a:t>": "", "", "".</a:t>
            </a:r>
          </a:p>
          <a:p>
            <a:r>
              <a:rPr kumimoji="1" lang="en-US" altLang="ja-JP" sz="700" dirty="0"/>
              <a:t>    "service.instance.id": "fargate-ip-10-1-128-167.ap-northeast-1.compute.internal", "service.instance.id".</a:t>
            </a:r>
          </a:p>
          <a:p>
            <a:r>
              <a:rPr kumimoji="1" lang="en-US" altLang="ja-JP" sz="700" dirty="0"/>
              <a:t>    "service.name": "</a:t>
            </a:r>
            <a:r>
              <a:rPr kumimoji="1" lang="en-US" altLang="ja-JP" sz="700" dirty="0" err="1"/>
              <a:t>kubelets-cadvisor-metrics</a:t>
            </a:r>
            <a:r>
              <a:rPr kumimoji="1" lang="en-US" altLang="ja-JP" sz="700" dirty="0"/>
              <a:t>", "</a:t>
            </a:r>
            <a:r>
              <a:rPr kumimoji="1" lang="en-US" altLang="ja-JP" sz="700" dirty="0" err="1"/>
              <a:t>kubelets-cadvisor-metrics".</a:t>
            </a:r>
          </a:p>
          <a:p>
            <a:r>
              <a:rPr kumimoji="1" lang="en-US" altLang="ja-JP" sz="700" dirty="0"/>
              <a:t>    "</a:t>
            </a:r>
            <a:r>
              <a:rPr kumimoji="1" lang="en-US" altLang="ja-JP" sz="700" dirty="0" err="1"/>
              <a:t>topology_kubernetes_io_region</a:t>
            </a:r>
            <a:r>
              <a:rPr kumimoji="1" lang="en-US" altLang="ja-JP" sz="700" dirty="0"/>
              <a:t>": "ap-northeast-1", "ap-northeast-1".</a:t>
            </a:r>
          </a:p>
          <a:p>
            <a:r>
              <a:rPr kumimoji="1" lang="en-US" altLang="ja-JP" sz="700" dirty="0"/>
              <a:t>    "</a:t>
            </a:r>
            <a:r>
              <a:rPr kumimoji="1" lang="en-US" altLang="ja-JP" sz="700" dirty="0" err="1"/>
              <a:t>topology_kubernetes_io_zone</a:t>
            </a:r>
            <a:r>
              <a:rPr kumimoji="1" lang="en-US" altLang="ja-JP" sz="700" dirty="0"/>
              <a:t>": "ap-northeast-1d"</a:t>
            </a:r>
          </a:p>
          <a:p>
            <a:r>
              <a:rPr kumimoji="1" lang="en-US" altLang="ja-JP" sz="700" dirty="0"/>
              <a:t>}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489C0A9-03FB-6E7A-F91D-2DCD20488589}"/>
              </a:ext>
            </a:extLst>
          </p:cNvPr>
          <p:cNvSpPr/>
          <p:nvPr/>
        </p:nvSpPr>
        <p:spPr>
          <a:xfrm>
            <a:off x="5716435" y="3454130"/>
            <a:ext cx="2801923" cy="14732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B87FB5E-C8E7-F53A-D92B-C4CE1B22B831}"/>
              </a:ext>
            </a:extLst>
          </p:cNvPr>
          <p:cNvSpPr txBox="1"/>
          <p:nvPr/>
        </p:nvSpPr>
        <p:spPr>
          <a:xfrm flipH="1">
            <a:off x="10372692" y="2943818"/>
            <a:ext cx="88886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u="sng" dirty="0" err="1"/>
              <a:t>cpu </a:t>
            </a:r>
            <a:r>
              <a:rPr lang="ja-JP" altLang="en-US" sz="1050" u="sng" dirty="0"/>
              <a:t>utilization</a:t>
            </a:r>
            <a:endParaRPr lang="en-US" altLang="ja-JP" sz="1050" u="sng" dirty="0"/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572670AB-0881-82BC-518E-7FD07F06F2E7}"/>
              </a:ext>
            </a:extLst>
          </p:cNvPr>
          <p:cNvCxnSpPr>
            <a:cxnSpLocks/>
            <a:stCxn id="10" idx="3"/>
            <a:endCxn id="9" idx="3"/>
          </p:cNvCxnSpPr>
          <p:nvPr/>
        </p:nvCxnSpPr>
        <p:spPr>
          <a:xfrm flipH="1">
            <a:off x="8518358" y="3070776"/>
            <a:ext cx="1854334" cy="457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EAF420A-DF86-4FE6-1C1C-64E479690F94}"/>
              </a:ext>
            </a:extLst>
          </p:cNvPr>
          <p:cNvSpPr txBox="1"/>
          <p:nvPr/>
        </p:nvSpPr>
        <p:spPr>
          <a:xfrm>
            <a:off x="5494421" y="1941710"/>
            <a:ext cx="8386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json </a:t>
            </a:r>
            <a:r>
              <a:rPr kumimoji="1" lang="ja-JP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example </a:t>
            </a: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762AB79B-B15A-7734-BD7A-C1E50D5428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115513"/>
              </p:ext>
            </p:extLst>
          </p:nvPr>
        </p:nvGraphicFramePr>
        <p:xfrm>
          <a:off x="263520" y="4161662"/>
          <a:ext cx="5213279" cy="1996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0181">
                  <a:extLst>
                    <a:ext uri="{9D8B030D-6E8A-4147-A177-3AD203B41FA5}">
                      <a16:colId xmlns:a16="http://schemas.microsoft.com/office/drawing/2014/main" val="2013918402"/>
                    </a:ext>
                  </a:extLst>
                </a:gridCol>
                <a:gridCol w="3743098">
                  <a:extLst>
                    <a:ext uri="{9D8B030D-6E8A-4147-A177-3AD203B41FA5}">
                      <a16:colId xmlns:a16="http://schemas.microsoft.com/office/drawing/2014/main" val="2537932828"/>
                    </a:ext>
                  </a:extLst>
                </a:gridCol>
              </a:tblGrid>
              <a:tr h="193403">
                <a:tc>
                  <a:txBody>
                    <a:bodyPr/>
                    <a:lstStyle/>
                    <a:p>
                      <a:r>
                        <a:rPr kumimoji="1" lang="ja-JP" altLang="en-US" sz="700" dirty="0"/>
                        <a:t>metric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dirty="0"/>
                        <a:t>Contents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190329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pod_cpu_usage_total</a:t>
                      </a:r>
                      <a:endParaRPr kumimoji="1" lang="en-US" altLang="ja-JP" sz="7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dirty="0"/>
                        <a:t>pod </a:t>
                      </a:r>
                      <a:r>
                        <a:rPr kumimoji="1" lang="en-US" altLang="ja-JP" sz="700" dirty="0" err="1"/>
                        <a:t>cpu </a:t>
                      </a:r>
                      <a:r>
                        <a:rPr kumimoji="1" lang="ja-JP" altLang="en-US" sz="700" dirty="0"/>
                        <a:t>utilization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0570659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pod_cpu_limit</a:t>
                      </a:r>
                      <a:endParaRPr kumimoji="1" lang="en-US" altLang="ja-JP" sz="7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700" dirty="0"/>
                        <a:t>Limit </a:t>
                      </a:r>
                      <a:r>
                        <a:rPr kumimoji="1" lang="ja-JP" altLang="en-US" sz="700" dirty="0"/>
                        <a:t>reserved for </a:t>
                      </a:r>
                      <a:r>
                        <a:rPr kumimoji="1" lang="en-US" altLang="ja-JP" sz="700" dirty="0"/>
                        <a:t>pod</a:t>
                      </a:r>
                      <a:endParaRPr kumimoji="1" lang="ja-JP" altLang="en-US" sz="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3445158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pod_cpu_utilization_over_pod_limit</a:t>
                      </a:r>
                      <a:endParaRPr kumimoji="1" lang="en-US" altLang="ja-JP" sz="7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dirty="0"/>
                        <a:t>Ratio of </a:t>
                      </a:r>
                      <a:r>
                        <a:rPr kumimoji="1" lang="en-US" altLang="ja-JP" sz="700" dirty="0"/>
                        <a:t>CPU </a:t>
                      </a:r>
                      <a:r>
                        <a:rPr kumimoji="1" lang="ja-JP" altLang="en-US" sz="700" dirty="0"/>
                        <a:t>to </a:t>
                      </a:r>
                      <a:r>
                        <a:rPr kumimoji="1" lang="en-US" altLang="ja-JP" sz="700" dirty="0"/>
                        <a:t>podlimits</a:t>
                      </a:r>
                      <a:r>
                        <a:rPr kumimoji="1" lang="ja-JP" altLang="en-US" sz="7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698633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pod_memory_working_set</a:t>
                      </a:r>
                      <a:endParaRPr kumimoji="1" lang="en-US" altLang="ja-JP" sz="7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Memory usage of </a:t>
                      </a:r>
                      <a:r>
                        <a:rPr kumimoji="1" lang="en-US" altLang="ja-JP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</a:t>
                      </a:r>
                      <a:endParaRPr kumimoji="1" lang="ja-JP" altLang="en-US" sz="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8551655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pod_memory_limit</a:t>
                      </a:r>
                      <a:endParaRPr kumimoji="1" lang="en-US" altLang="ja-JP" sz="7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700" dirty="0"/>
                        <a:t>Limit </a:t>
                      </a:r>
                      <a:r>
                        <a:rPr kumimoji="1" lang="ja-JP" altLang="en-US" sz="700" dirty="0"/>
                        <a:t>reserved for </a:t>
                      </a:r>
                      <a:r>
                        <a:rPr kumimoji="1" lang="en-US" altLang="ja-JP" sz="700" dirty="0"/>
                        <a:t>pod</a:t>
                      </a:r>
                      <a:endParaRPr kumimoji="1" lang="ja-JP" altLang="en-US" sz="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942401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pod_memory_utilization_over_pod_limit</a:t>
                      </a:r>
                      <a:endParaRPr kumimoji="1" lang="en-US" altLang="ja-JP" sz="7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dirty="0"/>
                        <a:t>Ratio of memory to </a:t>
                      </a:r>
                      <a:r>
                        <a:rPr kumimoji="1" lang="en-US" altLang="ja-JP" sz="700" dirty="0"/>
                        <a:t>podlimits</a:t>
                      </a:r>
                      <a:r>
                        <a:rPr kumimoji="1" lang="ja-JP" altLang="en-US" sz="7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5184369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pod_network_tx_bytes</a:t>
                      </a:r>
                      <a:endParaRPr kumimoji="1" lang="en-US" altLang="ja-JP" sz="7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/>
                        <a:t>The number of bytes being sent over the network by the </a:t>
                      </a:r>
                      <a:r>
                        <a:rPr kumimoji="1" lang="en-US" altLang="ja-JP" sz="700" dirty="0"/>
                        <a:t>pod.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235198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pod_network_rx_bytes</a:t>
                      </a:r>
                      <a:endParaRPr kumimoji="1" lang="en-US" altLang="ja-JP" sz="7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dirty="0"/>
                        <a:t>The number of bytes being received over the network by the </a:t>
                      </a:r>
                      <a:r>
                        <a:rPr kumimoji="1" lang="en-US" altLang="ja-JP" sz="700" dirty="0"/>
                        <a:t>pod.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649638"/>
                  </a:ext>
                </a:extLst>
              </a:tr>
            </a:tbl>
          </a:graphicData>
        </a:graphic>
      </p:graphicFrame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B3D4613-7B5E-A2F2-586F-E4EA9EBDE20A}"/>
              </a:ext>
            </a:extLst>
          </p:cNvPr>
          <p:cNvSpPr txBox="1"/>
          <p:nvPr/>
        </p:nvSpPr>
        <p:spPr>
          <a:xfrm>
            <a:off x="263520" y="3873010"/>
            <a:ext cx="1726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ja-JP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Metric Type</a:t>
            </a:r>
            <a:r>
              <a:rPr kumimoji="1" lang="en-US" altLang="ja-JP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:. </a:t>
            </a:r>
            <a:endParaRPr kumimoji="1" lang="ja-JP" alt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849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b="1" dirty="0"/>
              <a:t>Collected</a:t>
            </a:r>
            <a:r>
              <a:rPr kumimoji="1" lang="ja-JP" altLang="en-US" sz="2400" b="1" dirty="0"/>
              <a:t>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folder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/Log/application/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/Log/master-node/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EKS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All pod and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logs are stored in text format.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1st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column log time,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2nd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column log details.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 Type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/application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all log files in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/var/log/containers of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node. In other words, container logs.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/master-node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Log of the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master node of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EKS. I think it is only used for information about configuration changes, but it is collected just in case.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/master-node/*/kube-scheduler-*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"Successfully bound pod to node" pod="{namespace}/{pod}" node="{node }" evaluatedNodes=10 feasibleNodes=10"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shows which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pods are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deployed to which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and when.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It does not record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delet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ion of pods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deletion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should be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determined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based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on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length of the consecutive period of missing values.</a:t>
            </a:r>
          </a:p>
        </p:txBody>
      </p:sp>
    </p:spTree>
    <p:extLst>
      <p:ext uri="{BB962C8B-B14F-4D97-AF65-F5344CB8AC3E}">
        <p14:creationId xmlns:p14="http://schemas.microsoft.com/office/powerpoint/2010/main" val="3450614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04B876A2-D2D1-9487-56AD-454977E95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b="1" dirty="0"/>
              <a:t>Case</a:t>
            </a:r>
            <a:r>
              <a:rPr kumimoji="1" lang="ja-JP" altLang="en-US" sz="2400" b="1" dirty="0"/>
              <a:t> </a:t>
            </a:r>
            <a:r>
              <a:rPr kumimoji="1" lang="en-US" altLang="ja-JP" sz="2400" b="1" dirty="0"/>
              <a:t>#7: </a:t>
            </a:r>
            <a:r>
              <a:rPr kumimoji="1" lang="ja-JP" altLang="en-US" sz="2400" b="1" dirty="0"/>
              <a:t>Failure scenario due to cryptojacking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4A5726A4-7E56-50C5-A58E-99F1C72335F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Event: Cloud usage fees increase.</a:t>
            </a:r>
          </a:p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CAUSE: Cryptojacking download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 and installs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Coin Miner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before users knew it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 The program gradually affect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IT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resources and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increases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the cost of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cloud computing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(SLI is the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cost of using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cloud computing)</a:t>
            </a:r>
          </a:p>
          <a:p>
            <a:pPr marL="39792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ifficulties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of root cause identification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cost of the entire system is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SLI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so it is hard to know where the failure is occurring.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 errors were made in each service.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0EFB6C16-AFA7-7407-D788-B78AC6B960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4905" y="2732210"/>
            <a:ext cx="7943612" cy="3685635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356FAA9-8485-8AEA-B21E-B78E04512C89}"/>
              </a:ext>
            </a:extLst>
          </p:cNvPr>
          <p:cNvSpPr/>
          <p:nvPr/>
        </p:nvSpPr>
        <p:spPr bwMode="auto">
          <a:xfrm>
            <a:off x="4249783" y="3274423"/>
            <a:ext cx="496388" cy="1545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E363D37-A7E8-416E-E33D-22B2C12D9AB1}"/>
              </a:ext>
            </a:extLst>
          </p:cNvPr>
          <p:cNvSpPr txBox="1"/>
          <p:nvPr/>
        </p:nvSpPr>
        <p:spPr>
          <a:xfrm>
            <a:off x="4197530" y="3257006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Attacker</a:t>
            </a:r>
            <a:endParaRPr kumimoji="1" lang="ja-JP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97AFA56-DB68-BA6D-4037-C12A1CDEAC7E}"/>
              </a:ext>
            </a:extLst>
          </p:cNvPr>
          <p:cNvSpPr/>
          <p:nvPr/>
        </p:nvSpPr>
        <p:spPr bwMode="auto">
          <a:xfrm>
            <a:off x="5651862" y="3473045"/>
            <a:ext cx="1036319" cy="1818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11F43D1-F1B3-2C27-946F-9311250FF4DC}"/>
              </a:ext>
            </a:extLst>
          </p:cNvPr>
          <p:cNvSpPr txBox="1"/>
          <p:nvPr/>
        </p:nvSpPr>
        <p:spPr>
          <a:xfrm>
            <a:off x="5497118" y="3416764"/>
            <a:ext cx="1197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Mining results</a:t>
            </a:r>
            <a:endParaRPr kumimoji="1" lang="ja-JP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F404330-772E-3C0F-3D68-E7A41308DCEF}"/>
              </a:ext>
            </a:extLst>
          </p:cNvPr>
          <p:cNvSpPr/>
          <p:nvPr/>
        </p:nvSpPr>
        <p:spPr bwMode="auto">
          <a:xfrm>
            <a:off x="5133702" y="2799238"/>
            <a:ext cx="1554479" cy="1818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04A3350-CA9E-9283-0E37-ABDA51A759ED}"/>
              </a:ext>
            </a:extLst>
          </p:cNvPr>
          <p:cNvSpPr/>
          <p:nvPr/>
        </p:nvSpPr>
        <p:spPr bwMode="auto">
          <a:xfrm>
            <a:off x="6813630" y="3646192"/>
            <a:ext cx="727665" cy="1818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48991DE-BB92-3686-6585-B907EA1FBFF5}"/>
              </a:ext>
            </a:extLst>
          </p:cNvPr>
          <p:cNvSpPr txBox="1"/>
          <p:nvPr/>
        </p:nvSpPr>
        <p:spPr>
          <a:xfrm>
            <a:off x="6772528" y="3572682"/>
            <a:ext cx="14126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dirty="0"/>
              <a:t>cryptocurrency system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4D40FE6-E849-5F34-B969-253ADF658512}"/>
              </a:ext>
            </a:extLst>
          </p:cNvPr>
          <p:cNvSpPr txBox="1"/>
          <p:nvPr/>
        </p:nvSpPr>
        <p:spPr>
          <a:xfrm>
            <a:off x="5651862" y="2751666"/>
            <a:ext cx="724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Reward</a:t>
            </a:r>
            <a:endParaRPr kumimoji="1" lang="ja-JP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8C19052-CD75-9A41-20AD-6ECF68B2BD8D}"/>
              </a:ext>
            </a:extLst>
          </p:cNvPr>
          <p:cNvSpPr/>
          <p:nvPr/>
        </p:nvSpPr>
        <p:spPr bwMode="auto">
          <a:xfrm>
            <a:off x="6632349" y="4201974"/>
            <a:ext cx="1412609" cy="4616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A73DB48-9448-1553-FDF1-EEB12F7C017A}"/>
              </a:ext>
            </a:extLst>
          </p:cNvPr>
          <p:cNvSpPr txBox="1"/>
          <p:nvPr/>
        </p:nvSpPr>
        <p:spPr>
          <a:xfrm>
            <a:off x="6685594" y="4191212"/>
            <a:ext cx="14126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/>
              <a:t>malware injection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30EDFDF8-24A0-FE98-049E-51F20BEB998B}"/>
              </a:ext>
            </a:extLst>
          </p:cNvPr>
          <p:cNvSpPr/>
          <p:nvPr/>
        </p:nvSpPr>
        <p:spPr bwMode="auto">
          <a:xfrm>
            <a:off x="4807131" y="4764477"/>
            <a:ext cx="689987" cy="1818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0A6AB83-CC82-E8FB-1A87-D6BF6E6759CF}"/>
              </a:ext>
            </a:extLst>
          </p:cNvPr>
          <p:cNvSpPr txBox="1"/>
          <p:nvPr/>
        </p:nvSpPr>
        <p:spPr>
          <a:xfrm>
            <a:off x="4816831" y="4753715"/>
            <a:ext cx="16449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/>
              <a:t>Cloud environment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ACAC4A00-FFDD-607D-6843-4BEC167F7895}"/>
              </a:ext>
            </a:extLst>
          </p:cNvPr>
          <p:cNvSpPr/>
          <p:nvPr/>
        </p:nvSpPr>
        <p:spPr bwMode="auto">
          <a:xfrm>
            <a:off x="8238306" y="4652877"/>
            <a:ext cx="3807957" cy="11891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9D06C7AB-F28D-D9E9-CA67-E2414A0500A7}"/>
              </a:ext>
            </a:extLst>
          </p:cNvPr>
          <p:cNvSpPr txBox="1"/>
          <p:nvPr/>
        </p:nvSpPr>
        <p:spPr>
          <a:xfrm>
            <a:off x="8185137" y="4406679"/>
            <a:ext cx="3923080" cy="16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100" dirty="0">
                <a:solidFill>
                  <a:schemeClr val="accent6"/>
                </a:solidFill>
              </a:rPr>
              <a:t>1. A malware of cryptojacking Coin Miner is installed through users' activity before they new it.</a:t>
            </a:r>
          </a:p>
          <a:p>
            <a:endParaRPr lang="en-US" altLang="ja-JP" sz="1100" dirty="0">
              <a:solidFill>
                <a:schemeClr val="accent6"/>
              </a:solidFill>
            </a:endParaRPr>
          </a:p>
          <a:p>
            <a:r>
              <a:rPr lang="ja-JP" altLang="en-US" sz="1100" dirty="0">
                <a:solidFill>
                  <a:schemeClr val="accent6"/>
                </a:solidFill>
              </a:rPr>
              <a:t>2. The mining process is executed and a large amount of resources are consumed. The consumption is not so intense that the service is stopped, and the system is auto-scaled. As a result, users do not notice the anomaly.</a:t>
            </a:r>
          </a:p>
          <a:p>
            <a:endParaRPr lang="en-US" altLang="ja-JP" sz="1100" dirty="0">
              <a:solidFill>
                <a:schemeClr val="accent6"/>
              </a:solidFill>
            </a:endParaRPr>
          </a:p>
          <a:p>
            <a:r>
              <a:rPr lang="ja-JP" altLang="en-US" sz="1100" dirty="0">
                <a:solidFill>
                  <a:schemeClr val="accent6"/>
                </a:solidFill>
              </a:rPr>
              <a:t>3. The usage fee of the cloud environment increases.</a:t>
            </a:r>
          </a:p>
        </p:txBody>
      </p:sp>
    </p:spTree>
    <p:extLst>
      <p:ext uri="{BB962C8B-B14F-4D97-AF65-F5344CB8AC3E}">
        <p14:creationId xmlns:p14="http://schemas.microsoft.com/office/powerpoint/2010/main" val="617986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 b="1" dirty="0"/>
              <a:t>Scenario Environment Diagram</a:t>
            </a:r>
            <a:endParaRPr kumimoji="1" lang="ja-JP" altLang="en-US" sz="2400" dirty="0"/>
          </a:p>
        </p:txBody>
      </p:sp>
      <p:pic>
        <p:nvPicPr>
          <p:cNvPr id="199" name="図 198">
            <a:extLst>
              <a:ext uri="{FF2B5EF4-FFF2-40B4-BE49-F238E27FC236}">
                <a16:creationId xmlns:a16="http://schemas.microsoft.com/office/drawing/2014/main" id="{C33E8B6B-CB3A-9750-C53D-0385A0F27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253" y="1020992"/>
            <a:ext cx="11070226" cy="5519724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DB8AA98-2B45-D953-7E18-EE67DA100AC1}"/>
              </a:ext>
            </a:extLst>
          </p:cNvPr>
          <p:cNvSpPr/>
          <p:nvPr/>
        </p:nvSpPr>
        <p:spPr bwMode="auto">
          <a:xfrm>
            <a:off x="10911840" y="1306286"/>
            <a:ext cx="348343" cy="165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E431794-09CD-F888-19CE-E66D1B8D090D}"/>
              </a:ext>
            </a:extLst>
          </p:cNvPr>
          <p:cNvSpPr txBox="1"/>
          <p:nvPr/>
        </p:nvSpPr>
        <p:spPr>
          <a:xfrm>
            <a:off x="10812646" y="1266921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Node</a:t>
            </a:r>
            <a:endParaRPr kumimoji="1" lang="ja-JP" altLang="en-US" sz="105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DAB181C-E903-A67B-5D8C-2F1809217B68}"/>
              </a:ext>
            </a:extLst>
          </p:cNvPr>
          <p:cNvSpPr/>
          <p:nvPr/>
        </p:nvSpPr>
        <p:spPr bwMode="auto">
          <a:xfrm>
            <a:off x="9472663" y="2377441"/>
            <a:ext cx="1552387" cy="1698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E411D07-253A-88EB-C6FA-AA049212B974}"/>
              </a:ext>
            </a:extLst>
          </p:cNvPr>
          <p:cNvSpPr/>
          <p:nvPr/>
        </p:nvSpPr>
        <p:spPr bwMode="auto">
          <a:xfrm>
            <a:off x="10911840" y="2743290"/>
            <a:ext cx="1016639" cy="14169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0B369B6-FC95-C606-BFE8-E2AD4C06DA6C}"/>
              </a:ext>
            </a:extLst>
          </p:cNvPr>
          <p:cNvSpPr/>
          <p:nvPr/>
        </p:nvSpPr>
        <p:spPr bwMode="auto">
          <a:xfrm>
            <a:off x="10577691" y="5766163"/>
            <a:ext cx="1016639" cy="14169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53316F5-48A9-4FB3-284D-2C5F29959773}"/>
              </a:ext>
            </a:extLst>
          </p:cNvPr>
          <p:cNvSpPr txBox="1"/>
          <p:nvPr/>
        </p:nvSpPr>
        <p:spPr>
          <a:xfrm>
            <a:off x="10686656" y="5698508"/>
            <a:ext cx="676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Admin.</a:t>
            </a:r>
            <a:endParaRPr kumimoji="1" lang="ja-JP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C94DCBA-81C5-883D-F1C1-3DDE1A441693}"/>
              </a:ext>
            </a:extLst>
          </p:cNvPr>
          <p:cNvSpPr txBox="1"/>
          <p:nvPr/>
        </p:nvSpPr>
        <p:spPr>
          <a:xfrm>
            <a:off x="11062900" y="2752086"/>
            <a:ext cx="5982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Users</a:t>
            </a:r>
            <a:endParaRPr kumimoji="1" lang="ja-JP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29F41D1-5DA0-6A29-CE9F-13D25B598FCA}"/>
              </a:ext>
            </a:extLst>
          </p:cNvPr>
          <p:cNvSpPr/>
          <p:nvPr/>
        </p:nvSpPr>
        <p:spPr bwMode="auto">
          <a:xfrm>
            <a:off x="9849393" y="3141975"/>
            <a:ext cx="1158239" cy="2374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E7F2429-F60B-D537-643A-DB77BCAB63FB}"/>
              </a:ext>
            </a:extLst>
          </p:cNvPr>
          <p:cNvSpPr txBox="1"/>
          <p:nvPr/>
        </p:nvSpPr>
        <p:spPr>
          <a:xfrm>
            <a:off x="9609881" y="2327027"/>
            <a:ext cx="13019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Users’ requests</a:t>
            </a:r>
            <a:endParaRPr kumimoji="1" lang="ja-JP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502BAE-3C55-A97A-36A8-578F75458106}"/>
              </a:ext>
            </a:extLst>
          </p:cNvPr>
          <p:cNvSpPr txBox="1"/>
          <p:nvPr/>
        </p:nvSpPr>
        <p:spPr>
          <a:xfrm>
            <a:off x="9762674" y="3067611"/>
            <a:ext cx="12426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en-US" altLang="ja-JP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 errors.</a:t>
            </a:r>
            <a:r>
              <a:rPr lang="ja-JP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ja-JP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Usual</a:t>
            </a:r>
          </a:p>
          <a:p>
            <a:pPr fontAlgn="base"/>
            <a:r>
              <a:rPr lang="en-US" altLang="ja-JP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latency.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CF10A174-9C80-4852-E31B-36155717A27A}"/>
              </a:ext>
            </a:extLst>
          </p:cNvPr>
          <p:cNvSpPr/>
          <p:nvPr/>
        </p:nvSpPr>
        <p:spPr bwMode="auto">
          <a:xfrm>
            <a:off x="10803937" y="4374033"/>
            <a:ext cx="548548" cy="2769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97BC4A9-3FC3-7465-6F64-52EB65D5D6A7}"/>
              </a:ext>
            </a:extLst>
          </p:cNvPr>
          <p:cNvSpPr txBox="1"/>
          <p:nvPr/>
        </p:nvSpPr>
        <p:spPr>
          <a:xfrm>
            <a:off x="10603818" y="4343184"/>
            <a:ext cx="1158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ja-JP" sz="900" dirty="0">
                <a:solidFill>
                  <a:schemeClr val="accent6"/>
                </a:solidFill>
              </a:rPr>
              <a:t>Why did the cost increase?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F98C3B27-58A7-F3C3-AFB0-6D49359A6E23}"/>
              </a:ext>
            </a:extLst>
          </p:cNvPr>
          <p:cNvSpPr/>
          <p:nvPr/>
        </p:nvSpPr>
        <p:spPr bwMode="auto">
          <a:xfrm>
            <a:off x="6705600" y="5574620"/>
            <a:ext cx="1985554" cy="4183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481357C-8401-1E3A-5EF5-8F9A972DE81B}"/>
              </a:ext>
            </a:extLst>
          </p:cNvPr>
          <p:cNvSpPr txBox="1"/>
          <p:nvPr/>
        </p:nvSpPr>
        <p:spPr>
          <a:xfrm>
            <a:off x="6644641" y="5531682"/>
            <a:ext cx="215547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ja-JP" sz="900" dirty="0">
                <a:solidFill>
                  <a:schemeClr val="accent6"/>
                </a:solidFill>
              </a:rPr>
              <a:t>Coin Miner consumes the resources. Due to a lack of resources, auto-scaling is performed.</a:t>
            </a:r>
          </a:p>
        </p:txBody>
      </p:sp>
    </p:spTree>
    <p:extLst>
      <p:ext uri="{BB962C8B-B14F-4D97-AF65-F5344CB8AC3E}">
        <p14:creationId xmlns:p14="http://schemas.microsoft.com/office/powerpoint/2010/main" val="2405145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 b="1" dirty="0"/>
              <a:t>Scenario Environment Details</a:t>
            </a:r>
            <a:endParaRPr kumimoji="1" lang="ja-JP" altLang="en-US" sz="2400" dirty="0"/>
          </a:p>
        </p:txBody>
      </p:sp>
      <p:sp>
        <p:nvSpPr>
          <p:cNvPr id="7" name="コンテンツ プレースホルダー 4">
            <a:extLst>
              <a:ext uri="{FF2B5EF4-FFF2-40B4-BE49-F238E27FC236}">
                <a16:creationId xmlns:a16="http://schemas.microsoft.com/office/drawing/2014/main" id="{A4BC78CE-819B-6542-1833-B5CFDA8C2726}"/>
              </a:ext>
            </a:extLst>
          </p:cNvPr>
          <p:cNvSpPr txBox="1">
            <a:spLocks/>
          </p:cNvSpPr>
          <p:nvPr/>
        </p:nvSpPr>
        <p:spPr>
          <a:xfrm>
            <a:off x="263529" y="1015999"/>
            <a:ext cx="11664951" cy="5440947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Environmental Information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Usage environment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AWS EKS (</a:t>
            </a:r>
            <a:r>
              <a:rPr lang="en-US" altLang="ja-JP" sz="1200" b="1" dirty="0" err="1">
                <a:solidFill>
                  <a:srgbClr val="C00000"/>
                </a:solidFill>
                <a:latin typeface="游ゴシック"/>
                <a:ea typeface="游ゴシック"/>
              </a:rPr>
              <a:t>Fargate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Number of Entities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Number of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Nodes: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equal to the number of Pods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(pods in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Fargate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Number of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pods: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around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70 (it varies due to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auto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-scaling)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SLI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C00000"/>
                </a:solidFill>
                <a:latin typeface="游ゴシック"/>
                <a:ea typeface="游ゴシック"/>
              </a:rPr>
              <a:t>O</a:t>
            </a:r>
            <a:r>
              <a:rPr lang="ja-JP" altLang="en-US" sz="1200" b="1" dirty="0">
                <a:solidFill>
                  <a:srgbClr val="C00000"/>
                </a:solidFill>
                <a:latin typeface="游ゴシック"/>
                <a:ea typeface="游ゴシック"/>
              </a:rPr>
              <a:t>verall fee </a:t>
            </a:r>
            <a:r>
              <a:rPr lang="en-US" altLang="ja-JP" sz="1200" b="1" dirty="0">
                <a:solidFill>
                  <a:srgbClr val="C00000"/>
                </a:solidFill>
                <a:latin typeface="游ゴシック"/>
                <a:ea typeface="游ゴシック"/>
              </a:rPr>
              <a:t>of EKS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ja-JP" altLang="en-US" sz="1000" b="1" dirty="0">
                <a:solidFill>
                  <a:srgbClr val="C00000"/>
                </a:solidFill>
                <a:latin typeface="游ゴシック"/>
                <a:ea typeface="游ゴシック"/>
              </a:rPr>
              <a:t>Since this is a </a:t>
            </a:r>
            <a:r>
              <a:rPr lang="en-US" altLang="ja-JP" sz="1000" b="1" dirty="0" err="1">
                <a:solidFill>
                  <a:srgbClr val="C00000"/>
                </a:solidFill>
                <a:latin typeface="游ゴシック"/>
                <a:ea typeface="游ゴシック"/>
              </a:rPr>
              <a:t>Fargate </a:t>
            </a:r>
            <a:r>
              <a:rPr lang="ja-JP" altLang="en-US" sz="1000" b="1" dirty="0">
                <a:solidFill>
                  <a:srgbClr val="C00000"/>
                </a:solidFill>
                <a:latin typeface="游ゴシック"/>
                <a:ea typeface="游ゴシック"/>
              </a:rPr>
              <a:t>configuration, the cost is calculated virtually from the amount of resources used by each </a:t>
            </a:r>
            <a:r>
              <a:rPr lang="en-US" altLang="ja-JP" sz="1000" b="1" dirty="0">
                <a:solidFill>
                  <a:srgbClr val="C00000"/>
                </a:solidFill>
                <a:latin typeface="游ゴシック"/>
                <a:ea typeface="游ゴシック"/>
              </a:rPr>
              <a:t>pod.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Failure time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 when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SLI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begins to be affected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C00000"/>
                </a:solidFill>
                <a:latin typeface="游ゴシック"/>
                <a:ea typeface="游ゴシック"/>
              </a:rPr>
              <a:t>2024-02-14 06:11:29Z </a:t>
            </a:r>
            <a:r>
              <a:rPr lang="en-US" altLang="ja-JP" sz="1200" b="1" dirty="0">
                <a:solidFill>
                  <a:schemeClr val="tx1"/>
                </a:solidFill>
                <a:latin typeface="游ゴシック"/>
                <a:ea typeface="游ゴシック"/>
              </a:rPr>
              <a:t>(</a:t>
            </a:r>
            <a:r>
              <a:rPr lang="ja-JP" altLang="en-US" sz="1200" b="1" dirty="0">
                <a:solidFill>
                  <a:schemeClr val="tx1"/>
                </a:solidFill>
                <a:latin typeface="游ゴシック"/>
                <a:ea typeface="游ゴシック"/>
              </a:rPr>
              <a:t>time of first impact on costs</a:t>
            </a:r>
            <a:r>
              <a:rPr lang="en-US" altLang="ja-JP" sz="1200" b="1" dirty="0">
                <a:solidFill>
                  <a:schemeClr val="tx1"/>
                </a:solidFill>
                <a:latin typeface="游ゴシック"/>
                <a:ea typeface="游ゴシック"/>
              </a:rPr>
              <a:t>)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 for people to notice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failure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assumed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C00000"/>
                </a:solidFill>
                <a:latin typeface="游ゴシック"/>
                <a:ea typeface="游ゴシック"/>
              </a:rPr>
              <a:t>2024-02-14 06:12:20Z </a:t>
            </a:r>
            <a:r>
              <a:rPr lang="en-US" altLang="ja-JP" sz="1200" b="1" dirty="0">
                <a:solidFill>
                  <a:schemeClr val="tx1"/>
                </a:solidFill>
                <a:latin typeface="游ゴシック"/>
                <a:ea typeface="游ゴシック"/>
              </a:rPr>
              <a:t>(Time when double the usual cost is recorded three times in a row.)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91DF253-C828-15B1-E9A4-9009ED414AA9}"/>
              </a:ext>
            </a:extLst>
          </p:cNvPr>
          <p:cNvSpPr txBox="1"/>
          <p:nvPr/>
        </p:nvSpPr>
        <p:spPr>
          <a:xfrm>
            <a:off x="6704600" y="119046"/>
            <a:ext cx="521969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*Because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EKS is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fully managed, there is no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Master Node (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managed by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AWS)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fontAlgn="base"/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*</a:t>
            </a:r>
            <a:r>
              <a:rPr lang="en-US" altLang="ja-JP" sz="105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Fargate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is a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fully managed instance, so there is no log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 of nodes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52698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 b="1" dirty="0"/>
              <a:t>Scenario Creation/Procedures</a:t>
            </a:r>
            <a:endParaRPr kumimoji="1" lang="ja-JP" altLang="en-US" sz="2400" dirty="0"/>
          </a:p>
        </p:txBody>
      </p:sp>
      <p:sp>
        <p:nvSpPr>
          <p:cNvPr id="7" name="コンテンツ プレースホルダー 4">
            <a:extLst>
              <a:ext uri="{FF2B5EF4-FFF2-40B4-BE49-F238E27FC236}">
                <a16:creationId xmlns:a16="http://schemas.microsoft.com/office/drawing/2014/main" id="{A4BC78CE-819B-6542-1833-B5CFDA8C2726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Measurement period: </a:t>
            </a:r>
            <a:r>
              <a:rPr lang="en-US" altLang="zh-TW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2024/02/13 05:30Z ~ 2024/02/15 05:30Z (48 </a:t>
            </a:r>
            <a:r>
              <a:rPr lang="zh-TW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hours </a:t>
            </a:r>
            <a:r>
              <a:rPr lang="en-US" altLang="zh-TW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00 </a:t>
            </a:r>
            <a:r>
              <a:rPr lang="zh-TW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minutes</a:t>
            </a:r>
            <a:r>
              <a:rPr lang="en-US" altLang="zh-TW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  <a:endParaRPr lang="ja-JP" altLang="en-US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KPI(SLI):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Overall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EKS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utilization cost.</a:t>
            </a:r>
            <a:endParaRPr lang="en-US" altLang="zh-TW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Coin Miner Execution </a:t>
            </a:r>
            <a:r>
              <a:rPr lang="zh-TW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</a:t>
            </a:r>
            <a:r>
              <a:rPr lang="en-US" altLang="zh-TW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2024/02/14 06:11Z</a:t>
            </a:r>
            <a:endParaRPr lang="ja-JP" altLang="en-US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Root cause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details-v1</a:t>
            </a:r>
          </a:p>
          <a:p>
            <a:pPr marL="112171" indent="0">
              <a:buClr>
                <a:srgbClr val="1E32A5"/>
              </a:buClr>
              <a:buNone/>
              <a:defRPr/>
            </a:pP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112171" indent="0">
              <a:buClr>
                <a:srgbClr val="1E32A5"/>
              </a:buClr>
              <a:buNone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creation procedure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Periodically send requests from outside to each microservice deployed in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EKS. (JMeter)</a:t>
            </a:r>
            <a:endParaRPr lang="ja-JP" altLang="en-US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After one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day, a coin miner is executed on the infected body in the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details-v1 pod.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After a short time, autoscaling occurs in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details-v1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and the resources used rise.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Fargate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has an impact on the overall cost of the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EKS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because resource usage is directly related to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cost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KPI (SLI) is a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hypothetical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EKS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cost calculated from resource usage in seconds.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All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and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metrics (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CPU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usage, memory usage, etc.) are obtained from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CloudWatch.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Logs for all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pods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are obtained from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CloudWatch Logs. (</a:t>
            </a:r>
            <a:r>
              <a:rPr lang="ja-JP" altLang="en-US" sz="1200" b="1" dirty="0">
                <a:solidFill>
                  <a:srgbClr val="C00000"/>
                </a:solidFill>
                <a:latin typeface="游ゴシック"/>
                <a:ea typeface="游ゴシック"/>
              </a:rPr>
              <a:t>No </a:t>
            </a:r>
            <a:r>
              <a:rPr lang="en-US" altLang="ja-JP" sz="1200" b="1" dirty="0">
                <a:solidFill>
                  <a:srgbClr val="C00000"/>
                </a:solidFill>
                <a:latin typeface="游ゴシック"/>
                <a:ea typeface="游ゴシック"/>
              </a:rPr>
              <a:t>Node </a:t>
            </a:r>
            <a:r>
              <a:rPr lang="ja-JP" altLang="en-US" sz="1200" b="1" dirty="0">
                <a:solidFill>
                  <a:srgbClr val="C00000"/>
                </a:solidFill>
                <a:latin typeface="游ゴシック"/>
                <a:ea typeface="游ゴシック"/>
              </a:rPr>
              <a:t>logs for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Fargate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  <a:endParaRPr lang="ja-JP" altLang="en-US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Based on the data from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step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5~7, identify the root cause related to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SLI (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resource increase in details-v1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).</a:t>
            </a:r>
          </a:p>
          <a:p>
            <a:pPr marL="112171" indent="0">
              <a:buClr>
                <a:srgbClr val="1E32A5"/>
              </a:buClr>
              <a:buNone/>
              <a:defRPr/>
            </a:pP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92011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 b="1" dirty="0"/>
              <a:t>Scenario Environment Details</a:t>
            </a:r>
            <a:endParaRPr kumimoji="1" lang="ja-JP" altLang="en-US" sz="2400" dirty="0"/>
          </a:p>
        </p:txBody>
      </p:sp>
      <p:sp>
        <p:nvSpPr>
          <p:cNvPr id="7" name="コンテンツ プレースホルダー 4">
            <a:extLst>
              <a:ext uri="{FF2B5EF4-FFF2-40B4-BE49-F238E27FC236}">
                <a16:creationId xmlns:a16="http://schemas.microsoft.com/office/drawing/2014/main" id="{A4BC78CE-819B-6542-1833-B5CFDA8C2726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49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Coin Miner Execution Details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Coin Miner Execution Time: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2024/02/14 06:11:00Z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Target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pod: details-v1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namespace: book-info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Coin Miner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’s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behavior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Because the Bitcoin block is generated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approximately every 10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minutes, the system defined "the frequency with which new Bitcoins are generated and miners are rewarded as approximately every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10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minutes". The following is a simplified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behavior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of the program.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Execute a process that consumes memory and </a:t>
            </a:r>
            <a:r>
              <a:rPr lang="en-US" altLang="ja-JP" sz="10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cpu for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2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minutes.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Wait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8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minutes.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Repeat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step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1 and 2.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lvl="1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autoscale settings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- HPA (Horizontal Pod </a:t>
            </a:r>
            <a:r>
              <a:rPr lang="en-US" altLang="ja-JP" sz="14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Autoscaler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</a:p>
          <a:p>
            <a:pPr lvl="2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details-v1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has already been configured to create a minimum of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1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and a maximum of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20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replicas, depending on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CPU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load.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244A8F8-64DC-3DFC-C425-C238430F88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5079" y="4371474"/>
            <a:ext cx="6281841" cy="2281929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3DC3D95-585A-5A2B-33F5-C78A5DBE884C}"/>
              </a:ext>
            </a:extLst>
          </p:cNvPr>
          <p:cNvSpPr/>
          <p:nvPr/>
        </p:nvSpPr>
        <p:spPr bwMode="auto">
          <a:xfrm>
            <a:off x="2963788" y="4728754"/>
            <a:ext cx="1042155" cy="2177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97B8972-9919-5AC6-FA95-C7A9536E1380}"/>
              </a:ext>
            </a:extLst>
          </p:cNvPr>
          <p:cNvSpPr txBox="1"/>
          <p:nvPr/>
        </p:nvSpPr>
        <p:spPr>
          <a:xfrm>
            <a:off x="2964780" y="4645845"/>
            <a:ext cx="12153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kumimoji="1" lang="en-US" altLang="ja-JP" sz="1050" dirty="0">
                <a:solidFill>
                  <a:schemeClr val="accent6"/>
                </a:solidFill>
              </a:rPr>
              <a:t>The malware starts mining.</a:t>
            </a:r>
            <a:endParaRPr kumimoji="1" lang="ja-JP" altLang="en-US" sz="1050" dirty="0">
              <a:solidFill>
                <a:schemeClr val="accent6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CDABE21-1227-0F75-A32C-0388CE47461F}"/>
              </a:ext>
            </a:extLst>
          </p:cNvPr>
          <p:cNvSpPr/>
          <p:nvPr/>
        </p:nvSpPr>
        <p:spPr bwMode="auto">
          <a:xfrm>
            <a:off x="4005943" y="5704114"/>
            <a:ext cx="844731" cy="2525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D4C89FB-CBA7-CD2B-AE7B-322EC7EF3573}"/>
              </a:ext>
            </a:extLst>
          </p:cNvPr>
          <p:cNvSpPr/>
          <p:nvPr/>
        </p:nvSpPr>
        <p:spPr bwMode="auto">
          <a:xfrm>
            <a:off x="5351721" y="5704114"/>
            <a:ext cx="844731" cy="2525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6BDC430-4665-9C5A-7E48-9CC55D254D2E}"/>
              </a:ext>
            </a:extLst>
          </p:cNvPr>
          <p:cNvSpPr/>
          <p:nvPr/>
        </p:nvSpPr>
        <p:spPr bwMode="auto">
          <a:xfrm>
            <a:off x="7103036" y="5704114"/>
            <a:ext cx="844731" cy="2525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E88C9FF-8C01-A575-32F7-7D23AD09CFBE}"/>
              </a:ext>
            </a:extLst>
          </p:cNvPr>
          <p:cNvSpPr txBox="1"/>
          <p:nvPr/>
        </p:nvSpPr>
        <p:spPr>
          <a:xfrm>
            <a:off x="3863891" y="5679664"/>
            <a:ext cx="122507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kumimoji="1" lang="en-US" altLang="ja-JP" sz="900" dirty="0">
                <a:solidFill>
                  <a:schemeClr val="accent5"/>
                </a:solidFill>
              </a:rPr>
              <a:t>Higher resource consumption</a:t>
            </a:r>
          </a:p>
          <a:p>
            <a:pPr fontAlgn="base"/>
            <a:r>
              <a:rPr lang="en-US" altLang="ja-JP" sz="900" dirty="0">
                <a:solidFill>
                  <a:schemeClr val="accent5"/>
                </a:solidFill>
              </a:rPr>
              <a:t>(2min.)</a:t>
            </a:r>
            <a:endParaRPr kumimoji="1" lang="ja-JP" altLang="en-US" sz="900" dirty="0">
              <a:solidFill>
                <a:schemeClr val="accent5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1873258-FB1F-28C9-09B6-9E5A9FF86032}"/>
              </a:ext>
            </a:extLst>
          </p:cNvPr>
          <p:cNvSpPr/>
          <p:nvPr/>
        </p:nvSpPr>
        <p:spPr bwMode="auto">
          <a:xfrm>
            <a:off x="5467384" y="5704114"/>
            <a:ext cx="844731" cy="2525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3FB25AC-C847-B488-A585-03D6ED11F923}"/>
              </a:ext>
            </a:extLst>
          </p:cNvPr>
          <p:cNvSpPr txBox="1"/>
          <p:nvPr/>
        </p:nvSpPr>
        <p:spPr>
          <a:xfrm>
            <a:off x="5325332" y="5679664"/>
            <a:ext cx="122507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kumimoji="1" lang="en-US" altLang="ja-JP" sz="900" dirty="0">
                <a:solidFill>
                  <a:schemeClr val="accent5"/>
                </a:solidFill>
              </a:rPr>
              <a:t>Lower resource consumption</a:t>
            </a:r>
          </a:p>
          <a:p>
            <a:pPr fontAlgn="base"/>
            <a:r>
              <a:rPr lang="en-US" altLang="ja-JP" sz="900" dirty="0">
                <a:solidFill>
                  <a:schemeClr val="accent5"/>
                </a:solidFill>
              </a:rPr>
              <a:t>(8min.)</a:t>
            </a:r>
            <a:endParaRPr kumimoji="1" lang="ja-JP" altLang="en-US" sz="900" dirty="0">
              <a:solidFill>
                <a:schemeClr val="accent5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1DA3B14-B3C1-7C88-4C8D-4ED146F6D7DB}"/>
              </a:ext>
            </a:extLst>
          </p:cNvPr>
          <p:cNvSpPr txBox="1"/>
          <p:nvPr/>
        </p:nvSpPr>
        <p:spPr>
          <a:xfrm>
            <a:off x="7103036" y="5679664"/>
            <a:ext cx="122507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kumimoji="1" lang="en-US" altLang="ja-JP" sz="900" dirty="0">
                <a:solidFill>
                  <a:schemeClr val="accent5"/>
                </a:solidFill>
              </a:rPr>
              <a:t>Higher resource consumption</a:t>
            </a:r>
          </a:p>
          <a:p>
            <a:pPr fontAlgn="base"/>
            <a:r>
              <a:rPr lang="en-US" altLang="ja-JP" sz="900" dirty="0">
                <a:solidFill>
                  <a:schemeClr val="accent5"/>
                </a:solidFill>
              </a:rPr>
              <a:t>(2min.)</a:t>
            </a:r>
            <a:endParaRPr kumimoji="1" lang="ja-JP" altLang="en-US" sz="900" dirty="0">
              <a:solidFill>
                <a:schemeClr val="accent5"/>
              </a:solidFill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E03938D1-E952-6F67-D354-6F4C78CA9B4E}"/>
              </a:ext>
            </a:extLst>
          </p:cNvPr>
          <p:cNvSpPr/>
          <p:nvPr/>
        </p:nvSpPr>
        <p:spPr bwMode="auto">
          <a:xfrm>
            <a:off x="4624251" y="6514012"/>
            <a:ext cx="923108" cy="1568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40340FFC-8CAB-A275-E8A7-A91920A7513F}"/>
              </a:ext>
            </a:extLst>
          </p:cNvPr>
          <p:cNvSpPr/>
          <p:nvPr/>
        </p:nvSpPr>
        <p:spPr bwMode="auto">
          <a:xfrm>
            <a:off x="7715572" y="6514012"/>
            <a:ext cx="923108" cy="1568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082CC7AA-2095-17D3-67BE-84BA41A8D84F}"/>
              </a:ext>
            </a:extLst>
          </p:cNvPr>
          <p:cNvSpPr/>
          <p:nvPr/>
        </p:nvSpPr>
        <p:spPr bwMode="auto">
          <a:xfrm>
            <a:off x="6312115" y="5583841"/>
            <a:ext cx="778182" cy="1028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4B9C54F-35F5-9E1E-F8A3-7E438CC61430}"/>
              </a:ext>
            </a:extLst>
          </p:cNvPr>
          <p:cNvSpPr txBox="1"/>
          <p:nvPr/>
        </p:nvSpPr>
        <p:spPr>
          <a:xfrm>
            <a:off x="4558748" y="6462409"/>
            <a:ext cx="12153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kumimoji="1" lang="en-US" altLang="ja-JP" sz="800" dirty="0">
                <a:solidFill>
                  <a:schemeClr val="accent6"/>
                </a:solidFill>
              </a:rPr>
              <a:t>Scale up (up to 10)</a:t>
            </a:r>
            <a:endParaRPr kumimoji="1" lang="ja-JP" altLang="en-US" sz="800" dirty="0">
              <a:solidFill>
                <a:schemeClr val="accent6"/>
              </a:solidFill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4C42477-0C03-A52D-26F7-613268E9BA1A}"/>
              </a:ext>
            </a:extLst>
          </p:cNvPr>
          <p:cNvSpPr txBox="1"/>
          <p:nvPr/>
        </p:nvSpPr>
        <p:spPr>
          <a:xfrm>
            <a:off x="7631240" y="6462409"/>
            <a:ext cx="12153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kumimoji="1" lang="en-US" altLang="ja-JP" sz="800" dirty="0">
                <a:solidFill>
                  <a:schemeClr val="accent6"/>
                </a:solidFill>
              </a:rPr>
              <a:t>Scale up (up to 10)</a:t>
            </a:r>
            <a:endParaRPr kumimoji="1" lang="ja-JP" altLang="en-US" sz="800" dirty="0">
              <a:solidFill>
                <a:schemeClr val="accent6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404F33F-5EB7-6249-3AB5-4307EC74A17F}"/>
              </a:ext>
            </a:extLst>
          </p:cNvPr>
          <p:cNvSpPr txBox="1"/>
          <p:nvPr/>
        </p:nvSpPr>
        <p:spPr>
          <a:xfrm>
            <a:off x="6326749" y="5537107"/>
            <a:ext cx="7781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kumimoji="1" lang="en-US" altLang="ja-JP" sz="800" dirty="0">
                <a:solidFill>
                  <a:schemeClr val="accent6"/>
                </a:solidFill>
              </a:rPr>
              <a:t>Scale down</a:t>
            </a:r>
          </a:p>
          <a:p>
            <a:pPr algn="ctr" fontAlgn="base"/>
            <a:r>
              <a:rPr kumimoji="1" lang="en-US" altLang="ja-JP" sz="800" dirty="0">
                <a:solidFill>
                  <a:schemeClr val="accent6"/>
                </a:solidFill>
              </a:rPr>
              <a:t>(up to 1)</a:t>
            </a:r>
            <a:endParaRPr kumimoji="1" lang="ja-JP" altLang="en-US" sz="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04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919BD4CB-712E-9093-B891-7BA7EDEA8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3200" b="1" dirty="0"/>
              <a:t>Stored Data Summary</a:t>
            </a:r>
          </a:p>
        </p:txBody>
      </p:sp>
    </p:spTree>
    <p:extLst>
      <p:ext uri="{BB962C8B-B14F-4D97-AF65-F5344CB8AC3E}">
        <p14:creationId xmlns:p14="http://schemas.microsoft.com/office/powerpoint/2010/main" val="1747044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b="1" dirty="0"/>
              <a:t>Collected</a:t>
            </a:r>
            <a:r>
              <a:rPr kumimoji="1" lang="ja-JP" altLang="en-US" sz="2400" b="1" dirty="0"/>
              <a:t>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en-US" altLang="ja-JP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KPI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folder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0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/KPI/CloudCost/pod_usage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.csv</a:t>
            </a: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How to calculate costs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Total cost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= (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total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vCPU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charges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 + (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total memory charges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Total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vCPU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Charge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= (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Total vCPUs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 x (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Charge per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CPU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second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Total Memory Charge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= (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Total Memory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(GB)) x (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Charge per Memory Second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</a:p>
          <a:p>
            <a:pPr marL="355557" lvl="1" indent="0">
              <a:buClr>
                <a:srgbClr val="1E32A5"/>
              </a:buClr>
              <a:buNone/>
              <a:defRPr/>
            </a:pP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Contents of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csv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file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Epoch Seconds, Total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vCPUs,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Total Memory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(GB)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Total Cost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(USD)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9ACFE5F-5A1C-52AF-D2ED-F859F600A3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3284" y="1428814"/>
            <a:ext cx="5295503" cy="31452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B3A70BB-8DA9-1C75-FAC0-8698725F518F}"/>
              </a:ext>
            </a:extLst>
          </p:cNvPr>
          <p:cNvSpPr txBox="1"/>
          <p:nvPr/>
        </p:nvSpPr>
        <p:spPr>
          <a:xfrm>
            <a:off x="6673516" y="1065615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ja-JP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Figure</a:t>
            </a:r>
            <a:r>
              <a:rPr kumimoji="1" lang="en-US" altLang="ja-JP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KPI </a:t>
            </a:r>
            <a:r>
              <a:rPr kumimoji="1" lang="ja-JP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Graph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9037F59-C1A7-336A-9EB9-BCC0EA1A3CCC}"/>
              </a:ext>
            </a:extLst>
          </p:cNvPr>
          <p:cNvSpPr txBox="1"/>
          <p:nvPr/>
        </p:nvSpPr>
        <p:spPr>
          <a:xfrm>
            <a:off x="1090863" y="5182703"/>
            <a:ext cx="6503703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fontAlgn="base"/>
            <a:r>
              <a:rPr kumimoji="1"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Epoch </a:t>
            </a:r>
            <a:r>
              <a:rPr kumimoji="1" lang="en-US" altLang="ja-JP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Time,Total </a:t>
            </a:r>
            <a:r>
              <a:rPr kumimoji="1"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vCPU usage(vCPU),Total memory usage(GB),Total cost per hour(USD)</a:t>
            </a:r>
          </a:p>
          <a:p>
            <a:pPr fontAlgn="base"/>
            <a:r>
              <a:rPr kumimoji="1"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1707802205,16,36,0.302412</a:t>
            </a:r>
          </a:p>
          <a:p>
            <a:pPr fontAlgn="base"/>
            <a:r>
              <a:rPr kumimoji="1"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1707802208,16,36,0.302412</a:t>
            </a:r>
          </a:p>
          <a:p>
            <a:pPr fontAlgn="base"/>
            <a:r>
              <a:rPr kumimoji="1"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1707802210,16,36,0.302412</a:t>
            </a:r>
            <a:endParaRPr kumimoji="1" lang="ja-JP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45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b="1" dirty="0"/>
              <a:t>Collected</a:t>
            </a:r>
            <a:r>
              <a:rPr kumimoji="1" lang="ja-JP" altLang="en-US" sz="2400" b="1" dirty="0"/>
              <a:t>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configuration data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folder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/Configuration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- node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configuration data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 on which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pods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are assigned to which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node.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Static data, acquired before and after scenario measurement.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all_pod_before.txt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all_pod_after.txt</a:t>
            </a: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478308" lvl="2" indent="0">
              <a:buClr>
                <a:srgbClr val="1E32A5"/>
              </a:buClr>
              <a:buNone/>
              <a:defRPr/>
            </a:pP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D2B8AAB-D340-9A60-28B5-762498BE5961}"/>
              </a:ext>
            </a:extLst>
          </p:cNvPr>
          <p:cNvSpPr/>
          <p:nvPr/>
        </p:nvSpPr>
        <p:spPr bwMode="auto">
          <a:xfrm>
            <a:off x="1202201" y="3429000"/>
            <a:ext cx="8268752" cy="90142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NAMESPACE NAME READY STATUS RESTARTS AGE IP NODE NOMINATED NODE READINESS GATES</a:t>
            </a:r>
          </a:p>
          <a:p>
            <a:r>
              <a:rPr kumimoji="1" lang="en-US" altLang="ja-JP" sz="700" dirty="0" err="1">
                <a:solidFill>
                  <a:schemeClr val="tx1"/>
                </a:solidFill>
                <a:latin typeface="+mj-ea"/>
                <a:ea typeface="+mj-ea"/>
              </a:rPr>
              <a:t>amazon-cloudwatch </a:t>
            </a:r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cloudwatch-agent-4fzgp 1/1 Running 0 9h 10.1.64.209 ip-10-1-64-10.ap-northeast-1.compute.internal &lt;none&gt; &lt;none&amp; gt;</a:t>
            </a:r>
          </a:p>
          <a:p>
            <a:r>
              <a:rPr kumimoji="1" lang="en-US" altLang="ja-JP" sz="700" dirty="0" err="1">
                <a:solidFill>
                  <a:schemeClr val="tx1"/>
                </a:solidFill>
                <a:latin typeface="+mj-ea"/>
                <a:ea typeface="+mj-ea"/>
              </a:rPr>
              <a:t>amazon-cloudwatch </a:t>
            </a:r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cloudwatch-agent-7ppkh 1/1 Running 0 2d8h 10.1.32.25 ip-10-1-32-147.ap-northeast-1.compute.internal &lt;none &lt;none</a:t>
            </a:r>
          </a:p>
          <a:p>
            <a:r>
              <a:rPr kumimoji="1" lang="en-US" altLang="ja-JP" sz="700" dirty="0" err="1">
                <a:solidFill>
                  <a:schemeClr val="tx1"/>
                </a:solidFill>
                <a:latin typeface="+mj-ea"/>
                <a:ea typeface="+mj-ea"/>
              </a:rPr>
              <a:t>amazon-cloudwatch </a:t>
            </a:r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cloudwatch-agent-cz6m4 1/1 Running 0 2d8h 10.1.32.65 ip-10-1-32-15.ap-northeast-1.compute.internal &lt;none&gt; &lt;none&amp; gt;.</a:t>
            </a:r>
          </a:p>
          <a:p>
            <a:r>
              <a:rPr kumimoji="1" lang="en-US" altLang="ja-JP" sz="700" dirty="0" err="1">
                <a:solidFill>
                  <a:schemeClr val="tx1"/>
                </a:solidFill>
                <a:latin typeface="+mj-ea"/>
                <a:ea typeface="+mj-ea"/>
              </a:rPr>
              <a:t>amazon-cloudwatch cloudwatch-agent-gsdlz </a:t>
            </a:r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1/1 Running 0 2d8h 10.1.128.178 ip-10-1-128-219.ap-northeast-1.compute.internal &lt;none&gt; &lt; none&gt; &lt;none&gt; &lt;none&gt; &lt;none&gt; &lt;none&gt; &lt;none</a:t>
            </a:r>
          </a:p>
          <a:p>
            <a:r>
              <a:rPr kumimoji="1" lang="en-US" altLang="ja-JP" sz="700" dirty="0" err="1">
                <a:solidFill>
                  <a:schemeClr val="tx1"/>
                </a:solidFill>
                <a:latin typeface="+mj-ea"/>
                <a:ea typeface="+mj-ea"/>
              </a:rPr>
              <a:t>amazon-cloudwatch </a:t>
            </a:r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cloudwatch-agent-lsl49 1/1 Running 0 2d8h 10.1.64.32 ip-10-1-64-27.ap-northeast-1.compute.internal &lt;none&gt; &lt;none&amp; gt;.</a:t>
            </a:r>
          </a:p>
          <a:p>
            <a:r>
              <a:rPr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...</a:t>
            </a:r>
            <a:endParaRPr kumimoji="1" lang="ja-JP" altLang="en-US" sz="7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3DA1E12-01F2-856D-6687-410E6F48AF0E}"/>
              </a:ext>
            </a:extLst>
          </p:cNvPr>
          <p:cNvSpPr txBox="1"/>
          <p:nvPr/>
        </p:nvSpPr>
        <p:spPr>
          <a:xfrm>
            <a:off x="8669225" y="3175084"/>
            <a:ext cx="14588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kumimoji="1" lang="ja-JP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configuration data</a:t>
            </a:r>
          </a:p>
        </p:txBody>
      </p:sp>
    </p:spTree>
    <p:extLst>
      <p:ext uri="{BB962C8B-B14F-4D97-AF65-F5344CB8AC3E}">
        <p14:creationId xmlns:p14="http://schemas.microsoft.com/office/powerpoint/2010/main" val="3940441588"/>
      </p:ext>
    </p:extLst>
  </p:cSld>
  <p:clrMapOvr>
    <a:masterClrMapping/>
  </p:clrMapOvr>
</p:sld>
</file>

<file path=ppt/theme/theme1.xml><?xml version="1.0" encoding="utf-8"?>
<a:theme xmlns:a="http://schemas.openxmlformats.org/drawingml/2006/main" name="NEC_Theme_B_16_9_jp">
  <a:themeElements>
    <a:clrScheme name="NEC_Color_2021">
      <a:dk1>
        <a:srgbClr val="000000"/>
      </a:dk1>
      <a:lt1>
        <a:srgbClr val="FFFFFF"/>
      </a:lt1>
      <a:dk2>
        <a:srgbClr val="04127C"/>
      </a:dk2>
      <a:lt2>
        <a:srgbClr val="858585"/>
      </a:lt2>
      <a:accent1>
        <a:srgbClr val="1E32A5"/>
      </a:accent1>
      <a:accent2>
        <a:srgbClr val="286EBE"/>
      </a:accent2>
      <a:accent3>
        <a:srgbClr val="419B91"/>
      </a:accent3>
      <a:accent4>
        <a:srgbClr val="D2BE00"/>
      </a:accent4>
      <a:accent5>
        <a:srgbClr val="DC8C23"/>
      </a:accent5>
      <a:accent6>
        <a:srgbClr val="BE375A"/>
      </a:accent6>
      <a:hlink>
        <a:srgbClr val="4575FD"/>
      </a:hlink>
      <a:folHlink>
        <a:srgbClr val="9E5ECE"/>
      </a:folHlink>
    </a:clrScheme>
    <a:fontScheme name="NEC_Font_2021_jp">
      <a:majorFont>
        <a:latin typeface="游ゴシック"/>
        <a:ea typeface="游ゴシック"/>
        <a:cs typeface=""/>
      </a:majorFont>
      <a:minorFont>
        <a:latin typeface="游ゴシック"/>
        <a:ea typeface="游ゴシック"/>
        <a:cs typeface=""/>
      </a:minorFont>
    </a:fontScheme>
    <a:fmtScheme name="エレメント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mtClean="0">
            <a:solidFill>
              <a:schemeClr val="bg1"/>
            </a:solidFill>
            <a:latin typeface="+mj-ea"/>
            <a:ea typeface="+mj-ea"/>
          </a:defRPr>
        </a:defPPr>
      </a:lstStyle>
    </a:spDef>
    <a:lnDef>
      <a:spPr bwMode="auto">
        <a:solidFill>
          <a:schemeClr val="bg1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tx1">
                    <a:alpha val="50000"/>
                  </a:schemeClr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>
        <a:spAutoFit/>
      </a:bodyPr>
      <a:lstStyle>
        <a:defPPr fontAlgn="base">
          <a:defRPr kumimoji="1" sz="1800" dirty="0" smtClean="0">
            <a:solidFill>
              <a:schemeClr val="tx1">
                <a:lumMod val="85000"/>
                <a:lumOff val="1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EC_Theme_B_16_9_jp" id="{8D1A0C78-0828-42C2-83C1-16E376CFF2A9}" vid="{3A0EC7F2-93B2-4B5B-B61B-24D074324F1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31027</TotalTime>
  <Words>1961</Words>
  <Application>Microsoft Office PowerPoint</Application>
  <PresentationFormat>ワイド画面</PresentationFormat>
  <Paragraphs>218</Paragraphs>
  <Slides>12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9" baseType="lpstr">
      <vt:lpstr>HGP創英角ｺﾞｼｯｸUB</vt:lpstr>
      <vt:lpstr>游ゴシック</vt:lpstr>
      <vt:lpstr>Arial</vt:lpstr>
      <vt:lpstr>Segoe UI</vt:lpstr>
      <vt:lpstr>Tahoma</vt:lpstr>
      <vt:lpstr>Wingdings</vt:lpstr>
      <vt:lpstr>NEC_Theme_B_16_9_jp</vt:lpstr>
      <vt:lpstr>Scenario and Data Summary</vt:lpstr>
      <vt:lpstr>Case #7: Failure scenario due to cryptojacking</vt:lpstr>
      <vt:lpstr>Scenario Environment Diagram</vt:lpstr>
      <vt:lpstr>Scenario Environment Details</vt:lpstr>
      <vt:lpstr>Scenario Creation/Procedures</vt:lpstr>
      <vt:lpstr>Scenario Environment Details</vt:lpstr>
      <vt:lpstr>Stored Data Summary</vt:lpstr>
      <vt:lpstr>Collected data</vt:lpstr>
      <vt:lpstr>Collected data</vt:lpstr>
      <vt:lpstr>Collected data</vt:lpstr>
      <vt:lpstr>Collected data</vt:lpstr>
      <vt:lpstr>Collected data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シナリオ実施(CORAL 検証用)</dc:title>
  <dc:creator>Reon Matsuoka</dc:creator>
  <cp:keywords>, docId:FAB0392847E502C824CDE46E8FEB6F6F</cp:keywords>
  <cp:lastModifiedBy>棗田　昌尚</cp:lastModifiedBy>
  <cp:revision>181</cp:revision>
  <dcterms:created xsi:type="dcterms:W3CDTF">2023-11-15T08:51:54Z</dcterms:created>
  <dcterms:modified xsi:type="dcterms:W3CDTF">2024-02-15T10:09:30Z</dcterms:modified>
</cp:coreProperties>
</file>