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13" r:id="rId2"/>
    <p:sldId id="341" r:id="rId3"/>
    <p:sldId id="321" r:id="rId4"/>
    <p:sldId id="323" r:id="rId5"/>
    <p:sldId id="328" r:id="rId6"/>
    <p:sldId id="344" r:id="rId7"/>
    <p:sldId id="327" r:id="rId8"/>
    <p:sldId id="342" r:id="rId9"/>
    <p:sldId id="330" r:id="rId10"/>
    <p:sldId id="329" r:id="rId11"/>
    <p:sldId id="343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3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F814B-ADD2-4BB2-96B6-A8B43EE567A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Master Text Formatting</a:t>
            </a:r>
          </a:p>
          <a:p>
            <a:pPr lvl="1"/>
            <a:r>
              <a:rPr kumimoji="1" lang="en-US" altLang="ja-JP"/>
              <a:t>Second </a:t>
            </a:r>
            <a:r>
              <a:rPr kumimoji="1" lang="ja-JP" altLang="en-US"/>
              <a:t>Level</a:t>
            </a:r>
          </a:p>
          <a:p>
            <a:pPr lvl="2"/>
            <a:r>
              <a:rPr kumimoji="1" lang="en-US" altLang="ja-JP"/>
              <a:t>Third </a:t>
            </a:r>
            <a:r>
              <a:rPr kumimoji="1" lang="ja-JP" altLang="en-US"/>
              <a:t>Level</a:t>
            </a:r>
          </a:p>
          <a:p>
            <a:pPr lvl="3"/>
            <a:r>
              <a:rPr kumimoji="1" lang="en-US" altLang="ja-JP"/>
              <a:t>4th </a:t>
            </a:r>
            <a:r>
              <a:rPr kumimoji="1" lang="ja-JP" altLang="en-US"/>
              <a:t>level</a:t>
            </a:r>
          </a:p>
          <a:p>
            <a:pPr lvl="4"/>
            <a:r>
              <a:rPr kumimoji="1" lang="en-US" altLang="ja-JP"/>
              <a:t>5th </a:t>
            </a:r>
            <a:r>
              <a:rPr kumimoji="1" lang="ja-JP" altLang="en-US"/>
              <a:t>level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1E95D-4FDC-435D-9090-25C6C7755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90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10C7A-0945-4F10-93D9-017E54EAD68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247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461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048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662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64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B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 bwMode="gray">
          <a:xfrm>
            <a:off x="0" y="0"/>
            <a:ext cx="262800" cy="68580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50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sp>
        <p:nvSpPr>
          <p:cNvPr id="13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677043" y="4229396"/>
            <a:ext cx="11108324" cy="697627"/>
          </a:xfrm>
          <a:prstGeom prst="rect">
            <a:avLst/>
          </a:prstGeom>
        </p:spPr>
        <p:txBody>
          <a:bodyPr wrap="square" lIns="36000" anchor="b" anchorCtr="0">
            <a:noAutofit/>
          </a:bodyPr>
          <a:lstStyle>
            <a:lvl1pPr algn="l" eaLnBrk="1" hangingPunct="1">
              <a:defRPr sz="3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タイトルを入力</a:t>
            </a:r>
          </a:p>
        </p:txBody>
      </p:sp>
      <p:sp>
        <p:nvSpPr>
          <p:cNvPr id="16" name="テキスト プレースホルダー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77044" y="5021216"/>
            <a:ext cx="9005205" cy="41036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121908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95992" indent="0">
              <a:buNone/>
              <a:defRPr>
                <a:solidFill>
                  <a:schemeClr val="bg1"/>
                </a:solidFill>
              </a:defRPr>
            </a:lvl2pPr>
            <a:lvl3pPr marL="297251" indent="0">
              <a:buNone/>
              <a:defRPr>
                <a:solidFill>
                  <a:schemeClr val="bg1"/>
                </a:solidFill>
              </a:defRPr>
            </a:lvl3pPr>
            <a:lvl4pPr marL="437006" indent="0">
              <a:buNone/>
              <a:defRPr>
                <a:solidFill>
                  <a:schemeClr val="bg1"/>
                </a:solidFill>
              </a:defRPr>
            </a:lvl4pPr>
            <a:lvl5pPr marL="41516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年月　部署名　氏名など　適宜改行</a:t>
            </a:r>
          </a:p>
        </p:txBody>
      </p:sp>
      <p:sp>
        <p:nvSpPr>
          <p:cNvPr id="17" name="テキスト プレースホルダー"/>
          <p:cNvSpPr>
            <a:spLocks noGrp="1"/>
          </p:cNvSpPr>
          <p:nvPr>
            <p:ph type="body" sz="quarter" idx="12" hasCustomPrompt="1"/>
          </p:nvPr>
        </p:nvSpPr>
        <p:spPr>
          <a:xfrm>
            <a:off x="677044" y="1152001"/>
            <a:ext cx="9005205" cy="38164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eaLnBrk="1" hangingPunct="1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95992" indent="0">
              <a:buNone/>
              <a:defRPr/>
            </a:lvl2pPr>
            <a:lvl3pPr marL="297251" indent="0">
              <a:buNone/>
              <a:defRPr/>
            </a:lvl3pPr>
            <a:lvl4pPr marL="437006" indent="0">
              <a:buNone/>
              <a:defRPr/>
            </a:lvl4pPr>
            <a:lvl5pPr marL="415160" indent="0">
              <a:buNone/>
              <a:defRPr/>
            </a:lvl5pPr>
          </a:lstStyle>
          <a:p>
            <a:r>
              <a:rPr lang="ja-JP" altLang="en-US" dirty="0"/>
              <a:t>宛先がある場合は入力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1267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7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60144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s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8" y="1016000"/>
            <a:ext cx="11664949" cy="5149850"/>
          </a:xfrm>
          <a:prstGeom prst="rect">
            <a:avLst/>
          </a:prstGeom>
        </p:spPr>
        <p:txBody>
          <a:bodyPr/>
          <a:lstStyle>
            <a:lvl1pPr marL="357666" indent="-357666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u"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598929" indent="-241265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n"/>
              <a:defRPr sz="2000">
                <a:solidFill>
                  <a:schemeClr val="bg1">
                    <a:lumMod val="95000"/>
                  </a:schemeClr>
                </a:solidFill>
              </a:defRPr>
            </a:lvl2pPr>
            <a:lvl3pPr marL="715325" indent="-116401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defRPr sz="1600">
                <a:solidFill>
                  <a:schemeClr val="bg1">
                    <a:lumMod val="95000"/>
                  </a:schemeClr>
                </a:solidFill>
              </a:defRPr>
            </a:lvl3pPr>
            <a:lvl4pPr marL="838078" indent="-118517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defRPr sz="1400">
                <a:solidFill>
                  <a:schemeClr val="bg1">
                    <a:lumMod val="95000"/>
                  </a:schemeClr>
                </a:solidFill>
              </a:defRPr>
            </a:lvl4pPr>
            <a:lvl5pPr marL="838078" indent="0">
              <a:lnSpc>
                <a:spcPct val="110000"/>
              </a:lnSpc>
              <a:spcBef>
                <a:spcPts val="500"/>
              </a:spcBef>
              <a:buClr>
                <a:schemeClr val="bg1">
                  <a:lumMod val="95000"/>
                </a:schemeClr>
              </a:buClr>
              <a:buFontTx/>
              <a:buNone/>
              <a:defRPr sz="1400" b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0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9873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Only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28733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＆ Contents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9" y="1172637"/>
            <a:ext cx="11664951" cy="4993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2pPr>
            <a:lvl3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marL="357666" lvl="0" indent="-357666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本文を入力</a:t>
            </a:r>
          </a:p>
          <a:p>
            <a:pPr marL="598929" lvl="1" indent="-241265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715325" lvl="2" indent="-116401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838078" lvl="3" indent="-118517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marL="838078"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7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10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10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 line &amp; Contents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9" y="2024065"/>
            <a:ext cx="11664951" cy="4141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2pPr>
            <a:lvl3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marL="357666" lvl="0" indent="-357666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本文を入力</a:t>
            </a:r>
          </a:p>
          <a:p>
            <a:pPr marL="598929" lvl="1" indent="-241265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715325" lvl="2" indent="-116401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838078" lvl="3" indent="-118517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marL="838078"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3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263529" y="1010628"/>
            <a:ext cx="11664950" cy="822442"/>
          </a:xfr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100"/>
              </a:spcBef>
              <a:buFontTx/>
              <a:buNone/>
              <a:defRPr sz="2600">
                <a:solidFill>
                  <a:schemeClr val="bg1">
                    <a:lumMod val="95000"/>
                  </a:schemeClr>
                </a:solidFill>
              </a:defRPr>
            </a:lvl1pPr>
            <a:lvl2pPr marL="355557" indent="0">
              <a:buFontTx/>
              <a:buNone/>
              <a:defRPr sz="2600"/>
            </a:lvl2pPr>
            <a:lvl3pPr marL="598942" indent="0">
              <a:buFontTx/>
              <a:buNone/>
              <a:defRPr sz="2600"/>
            </a:lvl3pPr>
            <a:lvl4pPr marL="719578" indent="0">
              <a:buFontTx/>
              <a:buNone/>
              <a:defRPr sz="2600"/>
            </a:lvl4pPr>
            <a:lvl5pPr marL="835982" indent="0">
              <a:buFontTx/>
              <a:buNone/>
              <a:defRPr sz="2600"/>
            </a:lvl5pPr>
          </a:lstStyle>
          <a:p>
            <a:pPr lvl="0"/>
            <a:r>
              <a:rPr kumimoji="1" lang="ja-JP" altLang="en-US" dirty="0"/>
              <a:t>リード文が１行・２行ともにこのレイアウトで入力</a:t>
            </a:r>
          </a:p>
        </p:txBody>
      </p:sp>
      <p:sp>
        <p:nvSpPr>
          <p:cNvPr id="9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1" name="正方形/長方形 10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36878896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275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663661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urpose_B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3500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rporate Mark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 userDrawn="1"/>
        </p:nvGrpSpPr>
        <p:grpSpPr>
          <a:xfrm>
            <a:off x="11071921" y="6971182"/>
            <a:ext cx="1119015" cy="460404"/>
            <a:chOff x="11071921" y="6971182"/>
            <a:chExt cx="1119015" cy="460404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11302865" y="7216142"/>
              <a:ext cx="751809" cy="21544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l"/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Brighter</a:t>
              </a:r>
              <a:r>
                <a:rPr kumimoji="1" lang="en-US" altLang="ja-JP" sz="800" b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Orange</a:t>
              </a:r>
              <a:endParaRPr kumimoji="1" lang="ja-JP" altLang="en-US" sz="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3" name="正方形/長方形 22"/>
            <p:cNvSpPr/>
            <p:nvPr userDrawn="1"/>
          </p:nvSpPr>
          <p:spPr bwMode="gray">
            <a:xfrm>
              <a:off x="11071921" y="6990230"/>
              <a:ext cx="187539" cy="187536"/>
            </a:xfrm>
            <a:prstGeom prst="rect">
              <a:avLst/>
            </a:prstGeom>
            <a:solidFill>
              <a:srgbClr val="002B6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400" b="1" dirty="0">
                <a:latin typeface="+mj-ea"/>
                <a:ea typeface="+mj-ea"/>
              </a:endParaRPr>
            </a:p>
          </p:txBody>
        </p:sp>
        <p:sp>
          <p:nvSpPr>
            <p:cNvPr id="24" name="テキスト ボックス 23"/>
            <p:cNvSpPr txBox="1"/>
            <p:nvPr userDrawn="1"/>
          </p:nvSpPr>
          <p:spPr bwMode="gray">
            <a:xfrm>
              <a:off x="11302872" y="6971182"/>
              <a:ext cx="888064" cy="21544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l"/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Orchestrating </a:t>
              </a:r>
              <a:r>
                <a:rPr kumimoji="1" lang="en-US" altLang="ja-JP" sz="800" b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Blue</a:t>
              </a:r>
              <a:endParaRPr kumimoji="1" lang="ja-JP" altLang="en-US" sz="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1" name="正方形/長方形 20"/>
            <p:cNvSpPr/>
            <p:nvPr userDrawn="1"/>
          </p:nvSpPr>
          <p:spPr bwMode="gray">
            <a:xfrm>
              <a:off x="11072002" y="7235263"/>
              <a:ext cx="188160" cy="188160"/>
            </a:xfrm>
            <a:prstGeom prst="rect">
              <a:avLst/>
            </a:prstGeom>
            <a:solidFill>
              <a:srgbClr val="EB6E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400" b="1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74928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of Contents_B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380040" y="1910626"/>
            <a:ext cx="9012279" cy="400757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457155" marR="0" indent="-457155" algn="l" defTabSz="121908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+mj-lt"/>
              <a:buAutoNum type="arabicPeriod"/>
              <a:tabLst/>
              <a:defRPr sz="2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715361" indent="-241277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Font typeface="游ゴシック" panose="020B0400000000000000" pitchFamily="50" charset="-128"/>
              <a:buChar char="-"/>
              <a:defRPr lang="ja-JP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297251" indent="0">
              <a:buFontTx/>
              <a:buNone/>
              <a:defRPr sz="4800">
                <a:solidFill>
                  <a:schemeClr val="bg1"/>
                </a:solidFill>
              </a:defRPr>
            </a:lvl3pPr>
            <a:lvl4pPr marL="719595" marR="0" indent="-239161" algn="l" defTabSz="121908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Tahoma" pitchFamily="34" charset="0"/>
              <a:buChar char="–"/>
              <a:tabLst/>
              <a:defRPr sz="1867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474085" indent="0">
              <a:buClr>
                <a:schemeClr val="tx1">
                  <a:lumMod val="85000"/>
                  <a:lumOff val="15000"/>
                </a:schemeClr>
              </a:buClr>
              <a:buFont typeface="游ゴシック" panose="020B0400000000000000" pitchFamily="50" charset="-128"/>
              <a:buNone/>
              <a:defRPr sz="1867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項目を入力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項目を入力</a:t>
            </a:r>
            <a:endParaRPr kumimoji="1" lang="en-US" altLang="ja-JP" dirty="0"/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1098893" y="0"/>
            <a:ext cx="28800" cy="68580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50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6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1936266" y="1211819"/>
            <a:ext cx="9456054" cy="53348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>
              <a:defRPr lang="ja-JP" altLang="en-US" sz="2800" dirty="0" smtClean="0"/>
            </a:lvl1pPr>
          </a:lstStyle>
          <a:p>
            <a:pPr marL="0" marR="0" lvl="0" indent="0" defTabSz="1219080" latinLnBrk="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</a:pPr>
            <a:r>
              <a:rPr kumimoji="1" lang="ja-JP" altLang="en-US" dirty="0"/>
              <a:t>目次のタイトル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14884648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_B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814493" y="4094485"/>
            <a:ext cx="10577827" cy="2161095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1219080" rtl="0" eaLnBrk="1" fontAlgn="base" latinLnBrk="0" hangingPunct="1">
              <a:lnSpc>
                <a:spcPct val="110000"/>
              </a:lnSpc>
              <a:spcBef>
                <a:spcPts val="2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478319" indent="-239161" eaLnBrk="1" latinLnBrk="0" hangingPunct="1">
              <a:lnSpc>
                <a:spcPct val="110000"/>
              </a:lnSpc>
              <a:spcBef>
                <a:spcPts val="200"/>
              </a:spcBef>
              <a:buClr>
                <a:schemeClr val="tx1">
                  <a:lumMod val="85000"/>
                  <a:lumOff val="15000"/>
                </a:schemeClr>
              </a:buClr>
              <a:buFont typeface="Segoe UI" panose="020B0502040204020203" pitchFamily="34" charset="0"/>
              <a:buChar char="-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297251" indent="0">
              <a:buNone/>
              <a:defRPr>
                <a:solidFill>
                  <a:schemeClr val="bg1"/>
                </a:solidFill>
              </a:defRPr>
            </a:lvl3pPr>
            <a:lvl4pPr marL="437006" indent="0">
              <a:buNone/>
              <a:defRPr>
                <a:solidFill>
                  <a:schemeClr val="bg1"/>
                </a:solidFill>
              </a:defRPr>
            </a:lvl4pPr>
            <a:lvl5pPr marL="41516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サブタイトルを入力</a:t>
            </a:r>
          </a:p>
          <a:p>
            <a:pPr lvl="1"/>
            <a:r>
              <a:rPr kumimoji="1" lang="ja-JP" altLang="en-US" dirty="0"/>
              <a:t>項目を入力</a:t>
            </a:r>
          </a:p>
        </p:txBody>
      </p:sp>
      <p:sp>
        <p:nvSpPr>
          <p:cNvPr id="13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814493" y="2906737"/>
            <a:ext cx="10577827" cy="697627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algn="l">
              <a:defRPr sz="3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中表紙のタイトルを入力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-600" y="3777813"/>
            <a:ext cx="12193200" cy="288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3754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(white)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geNumber"/>
          <p:cNvSpPr txBox="1"/>
          <p:nvPr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6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1944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s(white)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"/>
          <p:cNvSpPr>
            <a:spLocks noGrp="1"/>
          </p:cNvSpPr>
          <p:nvPr>
            <p:ph sz="quarter" idx="12" hasCustomPrompt="1"/>
          </p:nvPr>
        </p:nvSpPr>
        <p:spPr bwMode="gray">
          <a:xfrm>
            <a:off x="263529" y="1016000"/>
            <a:ext cx="11664951" cy="5149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0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11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24744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Only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59151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＆ Contents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"/>
          <p:cNvSpPr>
            <a:spLocks noGrp="1"/>
          </p:cNvSpPr>
          <p:nvPr>
            <p:ph sz="quarter" idx="12" hasCustomPrompt="1"/>
          </p:nvPr>
        </p:nvSpPr>
        <p:spPr>
          <a:xfrm>
            <a:off x="263529" y="1172637"/>
            <a:ext cx="11664951" cy="4993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8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7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0" name="正方形/長方形 9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1003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73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 line &amp; Contents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"/>
          <p:cNvSpPr>
            <a:spLocks noGrp="1"/>
          </p:cNvSpPr>
          <p:nvPr>
            <p:ph sz="quarter" idx="12" hasCustomPrompt="1"/>
          </p:nvPr>
        </p:nvSpPr>
        <p:spPr>
          <a:xfrm>
            <a:off x="263529" y="2024065"/>
            <a:ext cx="11664951" cy="4141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9" y="1010628"/>
            <a:ext cx="11664950" cy="822442"/>
          </a:xfr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100"/>
              </a:spcBef>
              <a:buFontTx/>
              <a:buNone/>
              <a:defRPr sz="2600"/>
            </a:lvl1pPr>
            <a:lvl2pPr marL="355557" indent="0">
              <a:buFontTx/>
              <a:buNone/>
              <a:defRPr sz="2600"/>
            </a:lvl2pPr>
            <a:lvl3pPr marL="598942" indent="0">
              <a:buFontTx/>
              <a:buNone/>
              <a:defRPr sz="2600"/>
            </a:lvl3pPr>
            <a:lvl4pPr marL="719578" indent="0">
              <a:buFontTx/>
              <a:buNone/>
              <a:defRPr sz="2600"/>
            </a:lvl4pPr>
            <a:lvl5pPr marL="835982" indent="0">
              <a:buFontTx/>
              <a:buNone/>
              <a:defRPr sz="2600"/>
            </a:lvl5pPr>
          </a:lstStyle>
          <a:p>
            <a:pPr lvl="0"/>
            <a:r>
              <a:rPr kumimoji="1" lang="ja-JP" altLang="en-US" dirty="0"/>
              <a:t>リード文が１行・２行ともにこのレイアウトで入力</a:t>
            </a:r>
          </a:p>
        </p:txBody>
      </p:sp>
      <p:sp>
        <p:nvSpPr>
          <p:cNvPr id="9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10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3" name="正方形/長方形 12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55043413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1275">
          <p15:clr>
            <a:srgbClr val="A4A3A4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(white)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427745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63529" y="980022"/>
            <a:ext cx="11664951" cy="51371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Master Text Formatting</a:t>
            </a:r>
          </a:p>
          <a:p>
            <a:pPr lvl="1"/>
            <a:r>
              <a:rPr kumimoji="1" lang="en-US" altLang="ja-JP" dirty="0"/>
              <a:t>Second </a:t>
            </a:r>
            <a:r>
              <a:rPr kumimoji="1" lang="ja-JP" altLang="en-US" dirty="0"/>
              <a:t>Level</a:t>
            </a:r>
          </a:p>
          <a:p>
            <a:pPr lvl="2"/>
            <a:r>
              <a:rPr kumimoji="1" lang="en-US" altLang="ja-JP" dirty="0"/>
              <a:t>Third </a:t>
            </a:r>
            <a:r>
              <a:rPr kumimoji="1" lang="ja-JP" altLang="en-US" dirty="0"/>
              <a:t>Level</a:t>
            </a:r>
          </a:p>
          <a:p>
            <a:pPr lvl="3"/>
            <a:r>
              <a:rPr kumimoji="1" lang="en-US" altLang="ja-JP" dirty="0"/>
              <a:t>4th </a:t>
            </a:r>
            <a:r>
              <a:rPr kumimoji="1" lang="ja-JP" altLang="en-US" dirty="0"/>
              <a:t>Level</a:t>
            </a:r>
            <a:endParaRPr kumimoji="1" lang="en-US" altLang="ja-JP" dirty="0"/>
          </a:p>
          <a:p>
            <a:pPr lvl="4"/>
            <a:r>
              <a:rPr kumimoji="1" lang="ja-JP" altLang="en-US" dirty="0"/>
              <a:t>Enter text</a:t>
            </a:r>
            <a:endParaRPr kumimoji="1" lang="en-US" altLang="ja-JP" dirty="0"/>
          </a:p>
        </p:txBody>
      </p:sp>
      <p:sp>
        <p:nvSpPr>
          <p:cNvPr id="6" name="Credit"/>
          <p:cNvSpPr txBox="1">
            <a:spLocks/>
          </p:cNvSpPr>
          <p:nvPr userDrawn="1"/>
        </p:nvSpPr>
        <p:spPr bwMode="gray">
          <a:xfrm>
            <a:off x="677044" y="6485380"/>
            <a:ext cx="15640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800" b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9pPr>
          </a:lstStyle>
          <a:p>
            <a:r>
              <a:rPr lang="en-US" altLang="ja-JP" sz="900" b="0" baseline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© NEC Corporation 2021</a:t>
            </a:r>
          </a:p>
        </p:txBody>
      </p:sp>
      <p:sp>
        <p:nvSpPr>
          <p:cNvPr id="7" name="Confidential"/>
          <p:cNvSpPr txBox="1">
            <a:spLocks/>
          </p:cNvSpPr>
          <p:nvPr userDrawn="1"/>
        </p:nvSpPr>
        <p:spPr bwMode="gray">
          <a:xfrm>
            <a:off x="2241063" y="6485380"/>
            <a:ext cx="191464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800" b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9pPr>
          </a:lstStyle>
          <a:p>
            <a:r>
              <a:rPr lang="en-US" altLang="ja-JP" sz="900" b="0" baseline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NEC Group Internal Use Only</a:t>
            </a:r>
          </a:p>
        </p:txBody>
      </p:sp>
      <p:sp>
        <p:nvSpPr>
          <p:cNvPr id="9" name="タイトル プレースホルダー"/>
          <p:cNvSpPr>
            <a:spLocks noGrp="1"/>
          </p:cNvSpPr>
          <p:nvPr>
            <p:ph type="title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defTabSz="1219110" latinLnBrk="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</a:pPr>
            <a:r>
              <a:rPr kumimoji="1" lang="ja-JP" altLang="en-US" dirty="0"/>
              <a:t>Master Title Formatting</a:t>
            </a:r>
          </a:p>
        </p:txBody>
      </p:sp>
    </p:spTree>
    <p:extLst>
      <p:ext uri="{BB962C8B-B14F-4D97-AF65-F5344CB8AC3E}">
        <p14:creationId xmlns:p14="http://schemas.microsoft.com/office/powerpoint/2010/main" val="172932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lang="ja-JP" altLang="en-US" sz="3200" b="0" i="0" u="none" strike="noStrike" kern="0" cap="none" spc="0" normalizeH="0" baseline="0" dirty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j-ea"/>
          <a:ea typeface="+mj-ea"/>
          <a:cs typeface="+mn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5pPr>
      <a:lvl6pPr marL="609523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6pPr>
      <a:lvl7pPr marL="1219050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7pPr>
      <a:lvl8pPr marL="1828573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8pPr>
      <a:lvl9pPr marL="2438098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355558" indent="-355558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u"/>
        <a:defRPr kumimoji="1" lang="ja-JP" altLang="en-US" sz="24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  <a:cs typeface="+mn-cs"/>
        </a:defRPr>
      </a:lvl1pPr>
      <a:lvl2pPr marL="598944" indent="-243387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kumimoji="1" lang="ja-JP" altLang="en-US" sz="20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2pPr>
      <a:lvl3pPr marL="721695" indent="-122753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kumimoji="1" lang="ja-JP" altLang="en-US" sz="16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3pPr>
      <a:lvl4pPr marL="838098" indent="-11852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Tahoma" pitchFamily="34" charset="0"/>
        <a:buChar char="–"/>
        <a:defRPr kumimoji="1" lang="ja-JP" altLang="en-US" sz="14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4pPr>
      <a:lvl5pPr marL="835982" indent="0" algn="l" rtl="0" eaLnBrk="1" fontAlgn="base" hangingPunct="1">
        <a:lnSpc>
          <a:spcPct val="110000"/>
        </a:lnSpc>
        <a:spcBef>
          <a:spcPts val="500"/>
        </a:spcBef>
        <a:spcAft>
          <a:spcPct val="0"/>
        </a:spcAft>
        <a:buClr>
          <a:schemeClr val="accent6"/>
        </a:buClr>
        <a:buFontTx/>
        <a:buNone/>
        <a:defRPr kumimoji="1" sz="1400" b="0">
          <a:solidFill>
            <a:schemeClr val="tx1">
              <a:lumMod val="85000"/>
              <a:lumOff val="15000"/>
            </a:schemeClr>
          </a:solidFill>
          <a:latin typeface="+mj-lt"/>
          <a:ea typeface="+mn-ea"/>
        </a:defRPr>
      </a:lvl5pPr>
      <a:lvl6pPr marL="3352380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6pPr>
      <a:lvl7pPr marL="3961906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7pPr>
      <a:lvl8pPr marL="4571430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8pPr>
      <a:lvl9pPr marL="5180953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ja-JP"/>
      </a:defPPr>
      <a:lvl1pPr marL="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5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8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2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A4A3A4"/>
          </p15:clr>
        </p15:guide>
        <p15:guide id="1" orient="horz" pos="4043">
          <p15:clr>
            <a:srgbClr val="A4A3A4"/>
          </p15:clr>
        </p15:guide>
        <p15:guide id="2" pos="167">
          <p15:clr>
            <a:srgbClr val="A4A3A4"/>
          </p15:clr>
        </p15:guide>
        <p15:guide id="3" pos="7515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4042">
          <p15:clr>
            <a:srgbClr val="A4A3A4"/>
          </p15:clr>
        </p15:guide>
        <p15:guide id="6" pos="166">
          <p15:clr>
            <a:srgbClr val="A4A3A4"/>
          </p15:clr>
        </p15:guide>
        <p15:guide id="7" pos="7514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19BD4CB-712E-9093-B891-7BA7EDEA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200" b="1" dirty="0"/>
              <a:t>Scenario Data Summary</a:t>
            </a:r>
          </a:p>
        </p:txBody>
      </p:sp>
    </p:spTree>
    <p:extLst>
      <p:ext uri="{BB962C8B-B14F-4D97-AF65-F5344CB8AC3E}">
        <p14:creationId xmlns:p14="http://schemas.microsoft.com/office/powerpoint/2010/main" val="2558128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/Metric/node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/Metric/pod</a:t>
            </a: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Prometheus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format is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json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similar to existing ones.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515E1AD-1E84-B430-E3E4-E6690C458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959090"/>
              </p:ext>
            </p:extLst>
          </p:nvPr>
        </p:nvGraphicFramePr>
        <p:xfrm>
          <a:off x="6571575" y="4199890"/>
          <a:ext cx="5132307" cy="242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6029">
                  <a:extLst>
                    <a:ext uri="{9D8B030D-6E8A-4147-A177-3AD203B41FA5}">
                      <a16:colId xmlns:a16="http://schemas.microsoft.com/office/drawing/2014/main" val="2013918402"/>
                    </a:ext>
                  </a:extLst>
                </a:gridCol>
                <a:gridCol w="2436278">
                  <a:extLst>
                    <a:ext uri="{9D8B030D-6E8A-4147-A177-3AD203B41FA5}">
                      <a16:colId xmlns:a16="http://schemas.microsoft.com/office/drawing/2014/main" val="2537932828"/>
                    </a:ext>
                  </a:extLst>
                </a:gridCol>
              </a:tblGrid>
              <a:tr h="193403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file-name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19032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{namespace}_cpu_usage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pod </a:t>
                      </a:r>
                      <a:r>
                        <a:rPr kumimoji="1" lang="en-US" altLang="ja-JP" sz="1000" dirty="0" err="1"/>
                        <a:t>cpu </a:t>
                      </a:r>
                      <a:r>
                        <a:rPr kumimoji="1" lang="ja-JP" altLang="en-US" sz="1000" dirty="0"/>
                        <a:t>utilization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57065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{namespace}_memory_usage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Memory usage of </a:t>
                      </a:r>
                      <a:r>
                        <a:rPr kumimoji="1" lang="en-US" altLang="ja-JP" sz="1000" dirty="0"/>
                        <a:t>pod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445158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{namespace}_received_bandwidth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Received bandwidth of </a:t>
                      </a:r>
                      <a:r>
                        <a:rPr kumimoji="1" lang="en-US" altLang="ja-JP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 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(bytes/second)</a:t>
                      </a: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98633"/>
                  </a:ext>
                </a:extLst>
              </a:tr>
              <a:tr h="2376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{namespace}_transmit_bandwidth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Transmission bandwidth of </a:t>
                      </a:r>
                      <a:r>
                        <a:rPr kumimoji="1" lang="en-US" altLang="ja-JP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 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(bytes/second)</a:t>
                      </a: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551655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{namespace}_rate_received_packets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Packets received by </a:t>
                      </a:r>
                      <a:r>
                        <a:rPr kumimoji="1" lang="en-US" altLang="ja-JP" sz="1000" dirty="0"/>
                        <a:t>pod </a:t>
                      </a:r>
                      <a:r>
                        <a:rPr kumimoji="1" lang="ja-JP" altLang="en-US" sz="1000" dirty="0"/>
                        <a:t>(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bytes/second</a:t>
                      </a:r>
                      <a:r>
                        <a:rPr kumimoji="1" lang="ja-JP" altLang="en-US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42401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{namespace}_rate_transmitted_packets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Packets sent by </a:t>
                      </a:r>
                      <a:r>
                        <a:rPr kumimoji="1" lang="en-US" altLang="ja-JP" sz="1000" dirty="0"/>
                        <a:t>pod </a:t>
                      </a:r>
                      <a:r>
                        <a:rPr kumimoji="1" lang="ja-JP" altLang="en-US" sz="1000" dirty="0"/>
                        <a:t>(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bytes/second</a:t>
                      </a:r>
                      <a:r>
                        <a:rPr kumimoji="1" lang="ja-JP" altLang="en-US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518436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{namespace}_rate_storage_iops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Storage </a:t>
                      </a:r>
                      <a:r>
                        <a:rPr kumimoji="1" lang="en-US" altLang="ja-JP" sz="1000" dirty="0"/>
                        <a:t>IOPS of pod</a:t>
                      </a: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777673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679C3C8-9D5D-5498-7B7E-FD6C291D9E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237509"/>
              </p:ext>
            </p:extLst>
          </p:nvPr>
        </p:nvGraphicFramePr>
        <p:xfrm>
          <a:off x="7381700" y="2240263"/>
          <a:ext cx="432218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081">
                  <a:extLst>
                    <a:ext uri="{9D8B030D-6E8A-4147-A177-3AD203B41FA5}">
                      <a16:colId xmlns:a16="http://schemas.microsoft.com/office/drawing/2014/main" val="3977075543"/>
                    </a:ext>
                  </a:extLst>
                </a:gridCol>
                <a:gridCol w="2386101">
                  <a:extLst>
                    <a:ext uri="{9D8B030D-6E8A-4147-A177-3AD203B41FA5}">
                      <a16:colId xmlns:a16="http://schemas.microsoft.com/office/drawing/2014/main" val="1133534293"/>
                    </a:ext>
                  </a:extLst>
                </a:gridCol>
              </a:tblGrid>
              <a:tr h="190132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file-name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0613242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node_cpu_usage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Node </a:t>
                      </a:r>
                      <a:r>
                        <a:rPr kumimoji="1" lang="en-US" altLang="ja-JP" sz="800" dirty="0" err="1"/>
                        <a:t>cpu </a:t>
                      </a:r>
                      <a:r>
                        <a:rPr kumimoji="1" lang="ja-JP" altLang="en-US" sz="800" dirty="0"/>
                        <a:t>utilization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546843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node_memory_usage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Node memory utilization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541982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node_net_usage_receive</a:t>
                      </a:r>
                      <a:r>
                        <a:rPr kumimoji="1" lang="en-US" altLang="ja-JP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Incoming network utilization (bytes/second)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982627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node_net_usage_transmit</a:t>
                      </a:r>
                      <a:r>
                        <a:rPr kumimoji="1" lang="en-US" altLang="ja-JP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Transmission network utilization (bytes/second)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227583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node_net_disk_io_usage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disk utilization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298768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node_net_disk_space_usage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disk capacity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621449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BAEC60-57A9-EE73-0BDC-F4050F66E64C}"/>
              </a:ext>
            </a:extLst>
          </p:cNvPr>
          <p:cNvSpPr txBox="1"/>
          <p:nvPr/>
        </p:nvSpPr>
        <p:spPr>
          <a:xfrm>
            <a:off x="7381690" y="2027777"/>
            <a:ext cx="2821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Table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Contents of files in 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/Metric/node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8728A6-7972-F3BA-F745-2FE15ADE69C7}"/>
              </a:ext>
            </a:extLst>
          </p:cNvPr>
          <p:cNvSpPr txBox="1"/>
          <p:nvPr/>
        </p:nvSpPr>
        <p:spPr>
          <a:xfrm>
            <a:off x="6571566" y="3953042"/>
            <a:ext cx="32010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Table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Contents of files in 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/Metric/pod</a:t>
            </a:r>
          </a:p>
        </p:txBody>
      </p:sp>
    </p:spTree>
    <p:extLst>
      <p:ext uri="{BB962C8B-B14F-4D97-AF65-F5344CB8AC3E}">
        <p14:creationId xmlns:p14="http://schemas.microsoft.com/office/powerpoint/2010/main" val="1304630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/Log/eks/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pod 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are stored in text format.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1st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 time,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2nd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 details.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Type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/application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all log files in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/var/log/containers of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 In other words, container logs.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/dataplane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docker.service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for node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'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 /var/log/journal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kubelet.service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and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kubeproxy.service.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/host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Logs from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/var/log/dmesg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/var/log/secure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and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/var/log/messages of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 In other words, node logs.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/performance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node, pod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 data. However, it is not possible to identify even the random string part of the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name.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/master-node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Log of the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master node of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EKS. I think it is only used for information about configuration changes, but it is collected just in case.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Configuration Change Log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/master-node/*/kube-scheduler-*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Successfully bound pod to node" pod="{namespace}/{pod}" node="{node}" evaluatedNodes=10 The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form "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feasibleNodes=10"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shows which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are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deployed to which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when.</a:t>
            </a:r>
            <a:endParaRPr lang="en-US" altLang="ja-JP" sz="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log of deleted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is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not described. deletion of a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is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made on the condition that the data that was sent periodically is no longer sent, e.g., a decision is made.</a:t>
            </a:r>
            <a:endParaRPr lang="en-US" altLang="ja-JP" sz="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64598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93BF731-275D-28EF-56C8-73FE4CFA1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000" b="1" dirty="0"/>
              <a:t>Item </a:t>
            </a:r>
            <a:r>
              <a:rPr lang="en-US" altLang="ja-JP" sz="2000" b="1" dirty="0"/>
              <a:t>#10 </a:t>
            </a:r>
            <a:r>
              <a:rPr lang="ja-JP" altLang="en-US" sz="2000" b="1" dirty="0"/>
              <a:t>Scenario</a:t>
            </a:r>
            <a:r>
              <a:rPr lang="en-US" altLang="ja-JP" sz="2000" b="1" dirty="0"/>
              <a:t>: </a:t>
            </a:r>
            <a:r>
              <a:rPr lang="ja-JP" altLang="en-US" sz="2000" b="1" dirty="0"/>
              <a:t>Anomaly log propagation scenario</a:t>
            </a:r>
            <a:endParaRPr kumimoji="1" lang="ja-JP" altLang="en-US" sz="2000" b="1" dirty="0"/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6CD22707-79FC-AEF2-7DDF-390C3A7568D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528" y="717550"/>
            <a:ext cx="11750671" cy="5448300"/>
          </a:xfrm>
        </p:spPr>
        <p:txBody>
          <a:bodyPr/>
          <a:lstStyle/>
          <a:p>
            <a:pPr marL="397921" indent="-285750">
              <a:buClr>
                <a:srgbClr val="1E32A5"/>
              </a:buClr>
              <a:defRPr/>
            </a:pPr>
            <a:r>
              <a: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Event: Service error rate increases.</a:t>
            </a:r>
          </a:p>
          <a:p>
            <a:pPr marL="397921" indent="-285750">
              <a:buClr>
                <a:srgbClr val="1E32A5"/>
              </a:buClr>
              <a:defRPr/>
            </a:pPr>
            <a:r>
              <a: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Cause: A </a:t>
            </a: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container </a:t>
            </a:r>
            <a:r>
              <a: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infected with malware </a:t>
            </a: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attempts to login to other containers. The successfully logged-in container becomes a </a:t>
            </a:r>
            <a:r>
              <a:rPr lang="en-US" altLang="ja-JP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bot </a:t>
            </a: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tries to </a:t>
            </a:r>
            <a:r>
              <a:rPr lang="en-US" altLang="ja-JP" sz="18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DDoS </a:t>
            </a: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external services, which overwhelms the network. As a result, server errors of the service increase and the error rate rises.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75EA16C-E0CA-0FA4-1D54-3F6BA8A84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624" y="2050524"/>
            <a:ext cx="8590008" cy="4602879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A03D165-B28A-5F87-2CC0-F6E0A6029420}"/>
              </a:ext>
            </a:extLst>
          </p:cNvPr>
          <p:cNvSpPr/>
          <p:nvPr/>
        </p:nvSpPr>
        <p:spPr bwMode="auto">
          <a:xfrm>
            <a:off x="1887624" y="3429000"/>
            <a:ext cx="639709" cy="1832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User</a:t>
            </a:r>
            <a:endParaRPr kumimoji="1" lang="ja-JP" altLang="en-US" sz="1200" b="1" dirty="0">
              <a:latin typeface="+mj-ea"/>
              <a:ea typeface="+mj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8CFAE22-DD38-FD16-B560-E1E3D14B54A1}"/>
              </a:ext>
            </a:extLst>
          </p:cNvPr>
          <p:cNvSpPr/>
          <p:nvPr/>
        </p:nvSpPr>
        <p:spPr bwMode="auto">
          <a:xfrm>
            <a:off x="3053238" y="3331940"/>
            <a:ext cx="756762" cy="261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   </a:t>
            </a:r>
            <a:endParaRPr kumimoji="1" lang="ja-JP" altLang="en-US" sz="1200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B01783B-5485-998C-2E4A-DF7C62E45FE0}"/>
              </a:ext>
            </a:extLst>
          </p:cNvPr>
          <p:cNvSpPr txBox="1"/>
          <p:nvPr/>
        </p:nvSpPr>
        <p:spPr>
          <a:xfrm>
            <a:off x="2982887" y="3331940"/>
            <a:ext cx="10038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 response</a:t>
            </a:r>
            <a:endParaRPr kumimoji="1" lang="ja-JP" altLang="en-US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63FB19A-A1CA-9D08-223D-A928BAA2EFA5}"/>
              </a:ext>
            </a:extLst>
          </p:cNvPr>
          <p:cNvSpPr/>
          <p:nvPr/>
        </p:nvSpPr>
        <p:spPr bwMode="auto">
          <a:xfrm>
            <a:off x="9091015" y="2095500"/>
            <a:ext cx="1367567" cy="1029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B592913-2158-0922-84FD-E7EFBD1E2DCD}"/>
              </a:ext>
            </a:extLst>
          </p:cNvPr>
          <p:cNvSpPr txBox="1"/>
          <p:nvPr/>
        </p:nvSpPr>
        <p:spPr>
          <a:xfrm>
            <a:off x="9078315" y="2374900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Node</a:t>
            </a:r>
            <a:endParaRPr kumimoji="1" lang="ja-JP" altLang="en-US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A99FD3F-B32A-8779-309B-511B14910BDC}"/>
              </a:ext>
            </a:extLst>
          </p:cNvPr>
          <p:cNvSpPr txBox="1"/>
          <p:nvPr/>
        </p:nvSpPr>
        <p:spPr>
          <a:xfrm>
            <a:off x="9080285" y="2062490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Pod</a:t>
            </a:r>
            <a:endParaRPr kumimoji="1" lang="ja-JP" altLang="en-US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168C055-63B3-7A29-9B00-09117C40650C}"/>
              </a:ext>
            </a:extLst>
          </p:cNvPr>
          <p:cNvSpPr txBox="1"/>
          <p:nvPr/>
        </p:nvSpPr>
        <p:spPr>
          <a:xfrm>
            <a:off x="9053959" y="2683505"/>
            <a:ext cx="10294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1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DDos</a:t>
            </a:r>
            <a:r>
              <a:rPr kumimoji="1" lang="en-US" altLang="ja-JP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attack</a:t>
            </a:r>
            <a:endParaRPr kumimoji="1" lang="ja-JP" altLang="en-US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2FC0A54-9933-4A82-7503-AAF99A27309F}"/>
              </a:ext>
            </a:extLst>
          </p:cNvPr>
          <p:cNvSpPr txBox="1"/>
          <p:nvPr/>
        </p:nvSpPr>
        <p:spPr>
          <a:xfrm>
            <a:off x="9033120" y="2927281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Infected pod</a:t>
            </a:r>
            <a:endParaRPr kumimoji="1" lang="ja-JP" altLang="en-US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吹き出し: 四角形 5">
            <a:extLst>
              <a:ext uri="{FF2B5EF4-FFF2-40B4-BE49-F238E27FC236}">
                <a16:creationId xmlns:a16="http://schemas.microsoft.com/office/drawing/2014/main" id="{309CB859-FAB1-25DF-73AC-64EB4369A9C8}"/>
              </a:ext>
            </a:extLst>
          </p:cNvPr>
          <p:cNvSpPr/>
          <p:nvPr/>
        </p:nvSpPr>
        <p:spPr bwMode="auto">
          <a:xfrm>
            <a:off x="1352550" y="4241800"/>
            <a:ext cx="3016250" cy="2411603"/>
          </a:xfrm>
          <a:prstGeom prst="wedgeRectCallout">
            <a:avLst>
              <a:gd name="adj1" fmla="val 67113"/>
              <a:gd name="adj2" fmla="val -6377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100" dirty="0">
                <a:solidFill>
                  <a:schemeClr val="accent6"/>
                </a:solidFill>
                <a:latin typeface="+mj-ea"/>
                <a:ea typeface="+mj-ea"/>
              </a:rPr>
              <a:t>1. The container infected with malware attempts to log in to other containers.</a:t>
            </a:r>
          </a:p>
          <a:p>
            <a:r>
              <a:rPr kumimoji="1" lang="en-US" altLang="ja-JP" sz="1100" dirty="0">
                <a:solidFill>
                  <a:schemeClr val="accent6"/>
                </a:solidFill>
                <a:latin typeface="+mj-ea"/>
                <a:ea typeface="+mj-ea"/>
              </a:rPr>
              <a:t>2. Successfully logged-in containers become bots.</a:t>
            </a:r>
          </a:p>
          <a:p>
            <a:r>
              <a:rPr kumimoji="1" lang="en-US" altLang="ja-JP" sz="1100" dirty="0">
                <a:solidFill>
                  <a:schemeClr val="accent6"/>
                </a:solidFill>
                <a:latin typeface="+mj-ea"/>
                <a:ea typeface="+mj-ea"/>
              </a:rPr>
              <a:t>3. The infected containers attempt </a:t>
            </a:r>
            <a:r>
              <a:rPr kumimoji="1" lang="en-US" altLang="ja-JP" sz="1100" dirty="0" err="1">
                <a:solidFill>
                  <a:schemeClr val="accent6"/>
                </a:solidFill>
                <a:latin typeface="+mj-ea"/>
                <a:ea typeface="+mj-ea"/>
              </a:rPr>
              <a:t>DDos</a:t>
            </a:r>
            <a:r>
              <a:rPr kumimoji="1" lang="en-US" altLang="ja-JP" sz="1100" dirty="0">
                <a:solidFill>
                  <a:schemeClr val="accent6"/>
                </a:solidFill>
                <a:latin typeface="+mj-ea"/>
                <a:ea typeface="+mj-ea"/>
              </a:rPr>
              <a:t> attacks against services outside the network.</a:t>
            </a:r>
          </a:p>
          <a:p>
            <a:r>
              <a:rPr kumimoji="1" lang="en-US" altLang="ja-JP" sz="1100" dirty="0">
                <a:solidFill>
                  <a:schemeClr val="accent6"/>
                </a:solidFill>
                <a:latin typeface="+mj-ea"/>
                <a:ea typeface="+mj-ea"/>
              </a:rPr>
              <a:t>4. Network bandwidth becomes strained and unable to respond to accesses from regular users.</a:t>
            </a:r>
          </a:p>
          <a:p>
            <a:r>
              <a:rPr kumimoji="1" lang="en-US" altLang="ja-JP" sz="1100" dirty="0">
                <a:solidFill>
                  <a:schemeClr val="accent6"/>
                </a:solidFill>
                <a:latin typeface="+mj-ea"/>
                <a:ea typeface="+mj-ea"/>
              </a:rPr>
              <a:t>5. The large number of cascading login attempts makes it difficult to locate the container of the original source of infection.</a:t>
            </a:r>
          </a:p>
        </p:txBody>
      </p:sp>
    </p:spTree>
    <p:extLst>
      <p:ext uri="{BB962C8B-B14F-4D97-AF65-F5344CB8AC3E}">
        <p14:creationId xmlns:p14="http://schemas.microsoft.com/office/powerpoint/2010/main" val="287044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Environment Diagram</a:t>
            </a:r>
            <a:endParaRPr kumimoji="1" lang="ja-JP" altLang="en-US" sz="2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6A8FED5-7F2E-46C4-E1C5-30FA728BD1B6}"/>
              </a:ext>
            </a:extLst>
          </p:cNvPr>
          <p:cNvSpPr txBox="1"/>
          <p:nvPr/>
        </p:nvSpPr>
        <p:spPr>
          <a:xfrm>
            <a:off x="6911387" y="631953"/>
            <a:ext cx="5280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web </a:t>
            </a:r>
            <a:r>
              <a:rPr kumimoji="1"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server to be attacked is simply the usual </a:t>
            </a:r>
            <a:r>
              <a:rPr kumimoji="1" lang="en-US" altLang="ja-JP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book-info pod</a:t>
            </a:r>
            <a:endParaRPr kumimoji="1" lang="ja-JP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30" name="図 129">
            <a:extLst>
              <a:ext uri="{FF2B5EF4-FFF2-40B4-BE49-F238E27FC236}">
                <a16:creationId xmlns:a16="http://schemas.microsoft.com/office/drawing/2014/main" id="{55FC6056-1743-6946-4245-F8220CC1D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41" y="939730"/>
            <a:ext cx="11272783" cy="5713673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B5BB321-7D0B-6B17-B005-CB4618B1126E}"/>
              </a:ext>
            </a:extLst>
          </p:cNvPr>
          <p:cNvSpPr/>
          <p:nvPr/>
        </p:nvSpPr>
        <p:spPr bwMode="auto">
          <a:xfrm>
            <a:off x="10534650" y="1174750"/>
            <a:ext cx="1223909" cy="88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2D13390-5AA3-FD40-A16A-4B35B35B6864}"/>
              </a:ext>
            </a:extLst>
          </p:cNvPr>
          <p:cNvSpPr txBox="1"/>
          <p:nvPr/>
        </p:nvSpPr>
        <p:spPr>
          <a:xfrm>
            <a:off x="10436199" y="1181100"/>
            <a:ext cx="9733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Node (EC2)</a:t>
            </a:r>
            <a:endParaRPr kumimoji="1" lang="ja-JP" altLang="en-US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C181C6A-7F1C-8338-0D9A-96F36D9849D6}"/>
              </a:ext>
            </a:extLst>
          </p:cNvPr>
          <p:cNvSpPr txBox="1"/>
          <p:nvPr/>
        </p:nvSpPr>
        <p:spPr>
          <a:xfrm>
            <a:off x="10461599" y="1416120"/>
            <a:ext cx="7938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Infection</a:t>
            </a:r>
            <a:endParaRPr kumimoji="1" lang="ja-JP" altLang="en-US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0A1D80B-FEB4-14E2-5D56-0F0D96796BC7}"/>
              </a:ext>
            </a:extLst>
          </p:cNvPr>
          <p:cNvSpPr txBox="1"/>
          <p:nvPr/>
        </p:nvSpPr>
        <p:spPr>
          <a:xfrm>
            <a:off x="10461599" y="1651140"/>
            <a:ext cx="10294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1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DDos</a:t>
            </a:r>
            <a:r>
              <a:rPr kumimoji="1" lang="en-US" altLang="ja-JP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attack</a:t>
            </a:r>
            <a:endParaRPr kumimoji="1" lang="ja-JP" altLang="en-US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5A81D95-1193-302B-DC2D-F0489EF4B7C1}"/>
              </a:ext>
            </a:extLst>
          </p:cNvPr>
          <p:cNvSpPr txBox="1"/>
          <p:nvPr/>
        </p:nvSpPr>
        <p:spPr>
          <a:xfrm>
            <a:off x="10461599" y="1860970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Infected pod</a:t>
            </a:r>
            <a:endParaRPr kumimoji="1" lang="ja-JP" altLang="en-US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83CF961-0EFB-E3D9-1C52-1E9E36617AE9}"/>
              </a:ext>
            </a:extLst>
          </p:cNvPr>
          <p:cNvSpPr/>
          <p:nvPr/>
        </p:nvSpPr>
        <p:spPr bwMode="auto">
          <a:xfrm>
            <a:off x="9207500" y="2122580"/>
            <a:ext cx="1574800" cy="1832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200" b="1" dirty="0">
                <a:solidFill>
                  <a:schemeClr val="accent3"/>
                </a:solidFill>
                <a:latin typeface="+mj-ea"/>
                <a:ea typeface="+mj-ea"/>
              </a:rPr>
              <a:t>Request</a:t>
            </a:r>
            <a:endParaRPr kumimoji="1" lang="ja-JP" altLang="en-US" sz="1200" b="1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2732B57-F720-59AF-9761-FE5E6A5E0510}"/>
              </a:ext>
            </a:extLst>
          </p:cNvPr>
          <p:cNvSpPr/>
          <p:nvPr/>
        </p:nvSpPr>
        <p:spPr bwMode="auto">
          <a:xfrm>
            <a:off x="10666888" y="2838661"/>
            <a:ext cx="639709" cy="1832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User</a:t>
            </a:r>
            <a:endParaRPr kumimoji="1" lang="ja-JP" altLang="en-US" sz="1200" b="1" dirty="0">
              <a:latin typeface="+mj-ea"/>
              <a:ea typeface="+mj-ea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F674B79-A82D-F6FC-1C3E-7B8B4CC95953}"/>
              </a:ext>
            </a:extLst>
          </p:cNvPr>
          <p:cNvSpPr/>
          <p:nvPr/>
        </p:nvSpPr>
        <p:spPr bwMode="auto">
          <a:xfrm>
            <a:off x="9739788" y="2946061"/>
            <a:ext cx="639709" cy="1832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   </a:t>
            </a:r>
            <a:endParaRPr kumimoji="1" lang="ja-JP" altLang="en-US" sz="1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D190210-C01B-56C5-FDCE-F769AD3FF4D6}"/>
              </a:ext>
            </a:extLst>
          </p:cNvPr>
          <p:cNvSpPr txBox="1"/>
          <p:nvPr/>
        </p:nvSpPr>
        <p:spPr>
          <a:xfrm>
            <a:off x="9663087" y="2891096"/>
            <a:ext cx="10038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 response</a:t>
            </a:r>
            <a:endParaRPr kumimoji="1" lang="ja-JP" altLang="en-US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145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Environment Details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Environmental Information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Usage environment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AWS EKS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Entities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Nodes (Worker Node only*): 10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pods: 258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Failed server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1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productpage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pod(book-info)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Root Cause Location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 malware-infected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infiltrates a login-enabled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 the same network and causes </a:t>
            </a:r>
            <a:r>
              <a:rPr lang="en-US" altLang="ja-JP" sz="11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DDos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against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web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server.</a:t>
            </a:r>
            <a:endParaRPr lang="en-US" altLang="ja-JP" sz="1100" b="1" dirty="0">
              <a:solidFill>
                <a:schemeClr val="tx1"/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malware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infection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Activity Time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2023/01/14 07:10Z~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100" b="1" dirty="0">
                <a:solidFill>
                  <a:srgbClr val="C00000"/>
                </a:solidFill>
                <a:latin typeface="游ゴシック"/>
                <a:ea typeface="游ゴシック"/>
              </a:rPr>
              <a:t>Web </a:t>
            </a:r>
            <a:r>
              <a:rPr lang="ja-JP" altLang="en-US" sz="1100" b="1" dirty="0">
                <a:solidFill>
                  <a:srgbClr val="C00000"/>
                </a:solidFill>
                <a:latin typeface="游ゴシック"/>
                <a:ea typeface="游ゴシック"/>
              </a:rPr>
              <a:t>server error rate </a:t>
            </a:r>
            <a:r>
              <a:rPr lang="en-US" altLang="ja-JP" sz="1100" b="1" dirty="0">
                <a:solidFill>
                  <a:srgbClr val="C00000"/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100" b="1" dirty="0">
                <a:solidFill>
                  <a:schemeClr val="accent6"/>
                </a:solidFill>
                <a:latin typeface="游ゴシック"/>
                <a:ea typeface="游ゴシック"/>
              </a:rPr>
              <a:t>Error rate when accessing </a:t>
            </a:r>
            <a:r>
              <a:rPr lang="en-US" altLang="ja-JP" sz="1100" b="1" dirty="0">
                <a:solidFill>
                  <a:schemeClr val="accent6"/>
                </a:solidFill>
                <a:latin typeface="游ゴシック"/>
                <a:ea typeface="游ゴシック"/>
              </a:rPr>
              <a:t>the </a:t>
            </a:r>
            <a:r>
              <a:rPr lang="en-US" altLang="ja-JP" sz="1100" b="1" dirty="0" err="1">
                <a:solidFill>
                  <a:schemeClr val="accent6"/>
                </a:solidFill>
                <a:latin typeface="游ゴシック"/>
                <a:ea typeface="游ゴシック"/>
              </a:rPr>
              <a:t>productpage</a:t>
            </a:r>
            <a:r>
              <a:rPr lang="en-US" altLang="ja-JP" sz="1100" b="1" dirty="0">
                <a:solidFill>
                  <a:srgbClr val="C00000"/>
                </a:solidFill>
                <a:latin typeface="游ゴシック"/>
                <a:ea typeface="游ゴシック"/>
              </a:rPr>
              <a:t>)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Failure time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to start affecting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2024-01-14 07:26:39Z (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for first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503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 appear.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for people to notice obstacles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assumed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Assume the error rate exceeds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1%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it is time to alert.</a:t>
            </a:r>
            <a:endParaRPr lang="en-US" altLang="ja-JP" sz="11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Root cause pod (malware infection pod): 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100" b="1" dirty="0">
                <a:solidFill>
                  <a:schemeClr val="accent6"/>
                </a:solidFill>
                <a:latin typeface="游ゴシック"/>
                <a:ea typeface="游ゴシック"/>
              </a:rPr>
              <a:t>scenario10-malware-deployment-57db4df9f4-p8h7h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(Please note that scenario10-bot-deployment-69bbf69f44-* are not the root cause pod.)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91DF253-C828-15B1-E9A4-9009ED414AA9}"/>
              </a:ext>
            </a:extLst>
          </p:cNvPr>
          <p:cNvSpPr txBox="1"/>
          <p:nvPr/>
        </p:nvSpPr>
        <p:spPr>
          <a:xfrm>
            <a:off x="6704600" y="119046"/>
            <a:ext cx="54874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*Because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EKS is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fully managed, there is no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Master Node (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managed by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AWS)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ja-JP" altLang="en-US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52698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Creation/Procedures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Measurement period: </a:t>
            </a:r>
            <a:r>
              <a:rPr lang="en-US" altLang="zh-TW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2024/01/13 06:40Z ~ 2024/01/15 04:00Z (45 </a:t>
            </a:r>
            <a:r>
              <a:rPr lang="zh-TW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hours </a:t>
            </a:r>
            <a:r>
              <a:rPr lang="en-US" altLang="zh-TW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 </a:t>
            </a:r>
            <a:r>
              <a:rPr lang="zh-TW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minutes</a:t>
            </a:r>
            <a:r>
              <a:rPr lang="en-US" altLang="zh-TW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  <a:endParaRPr lang="ja-JP" altLang="en-US" sz="11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 (SLI)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Error rate when accessing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</a:t>
            </a:r>
            <a:r>
              <a:rPr lang="en-US" altLang="ja-JP" sz="11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productpage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en-US" altLang="zh-TW" sz="11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en-US" altLang="zh-TW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malware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Run time</a:t>
            </a:r>
            <a:r>
              <a:rPr lang="en-US" altLang="zh-TW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2024/01/14 16:10Z</a:t>
            </a:r>
            <a:endParaRPr lang="ja-JP" altLang="en-US" sz="11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Web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server under attack: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productpage-v1</a:t>
            </a: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Root cause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(malware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infection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pod)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scenario10-malware-deployment-57db4df9f4-p8h7h</a:t>
            </a:r>
          </a:p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Secondary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infecting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scenario10-bot-deployment-69bbf69f44-* (* is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abbreviated, because there are about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30 pods.)</a:t>
            </a: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Root cause: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malware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infection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attempts to connect to other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 the same network with a password list attack. After successfully logging in, the pod delivers a script to productpage-v1 that performs a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Dos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attack and executes the script. productpage-v1 receives a performance load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en-US" altLang="ja-JP" sz="11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memory,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network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 is 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affected.</a:t>
            </a:r>
            <a:endParaRPr lang="en-US" altLang="ja-JP" sz="11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112171" indent="0">
              <a:buClr>
                <a:srgbClr val="1E32A5"/>
              </a:buClr>
              <a:buNone/>
              <a:defRPr/>
            </a:pPr>
            <a:endParaRPr lang="en-US" altLang="ja-JP" sz="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112171" indent="0">
              <a:buClr>
                <a:srgbClr val="1E32A5"/>
              </a:buClr>
              <a:buNone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reation procedure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Periodically send external requests to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Web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server.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After 1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day,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malware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infected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works.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malware-infected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attempts to log in to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 the same network with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sshpass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commands and password list attacks.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Deliver the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DDos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attack script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via scp to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(scenario10-bot-deployment-69bbf69f44-*) that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successfully logs in and executes the script.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At this time, logs of successful and failed login attempts are recorded in the log of each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bottened pod.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number of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participating in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DDos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attacks will gradually increase, affecting the performance 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KPIs of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productpage-v1.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 (SLI)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will use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JMeter.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 (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usage, memory usage, etc.) are obtained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Metrics.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are obtained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Logs.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Identify the root cause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(malware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infected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pod) related to SLI based on the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from 5~7, etc.</a:t>
            </a:r>
            <a:endParaRPr lang="ja-JP" altLang="en-US" sz="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CEDC2B6-44B6-6018-15F2-7270018AF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336" y="0"/>
            <a:ext cx="4379774" cy="254707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9C518AF-4159-21F9-27A0-138EEAFD5C72}"/>
              </a:ext>
            </a:extLst>
          </p:cNvPr>
          <p:cNvSpPr txBox="1"/>
          <p:nvPr/>
        </p:nvSpPr>
        <p:spPr>
          <a:xfrm>
            <a:off x="7442984" y="877500"/>
            <a:ext cx="809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>
                <a:solidFill>
                  <a:schemeClr val="accent6"/>
                </a:solidFill>
              </a:rPr>
              <a:t>Infection</a:t>
            </a:r>
            <a:endParaRPr kumimoji="1" lang="ja-JP" altLang="en-US" sz="1200" dirty="0">
              <a:solidFill>
                <a:schemeClr val="accent6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E3DFD55-0BEB-7DB4-4E3B-AC58B2A9E0DD}"/>
              </a:ext>
            </a:extLst>
          </p:cNvPr>
          <p:cNvSpPr txBox="1"/>
          <p:nvPr/>
        </p:nvSpPr>
        <p:spPr>
          <a:xfrm>
            <a:off x="8638908" y="293552"/>
            <a:ext cx="641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>
                <a:solidFill>
                  <a:schemeClr val="accent5"/>
                </a:solidFill>
              </a:rPr>
              <a:t>DDoS </a:t>
            </a:r>
          </a:p>
          <a:p>
            <a:pPr fontAlgn="base"/>
            <a:r>
              <a:rPr lang="en-US" altLang="ja-JP" sz="1200" dirty="0">
                <a:solidFill>
                  <a:schemeClr val="accent5"/>
                </a:solidFill>
              </a:rPr>
              <a:t>attack</a:t>
            </a:r>
            <a:endParaRPr kumimoji="1" lang="ja-JP" altLang="en-US" sz="1200" dirty="0">
              <a:solidFill>
                <a:schemeClr val="accent5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55F7CDF-333D-3A43-3F51-AEA076793AC2}"/>
              </a:ext>
            </a:extLst>
          </p:cNvPr>
          <p:cNvSpPr txBox="1"/>
          <p:nvPr/>
        </p:nvSpPr>
        <p:spPr>
          <a:xfrm>
            <a:off x="6790627" y="1573789"/>
            <a:ext cx="173355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600" b="1" dirty="0">
                <a:solidFill>
                  <a:srgbClr val="C00000"/>
                </a:solidFill>
                <a:latin typeface="游ゴシック"/>
                <a:ea typeface="游ゴシック"/>
              </a:rPr>
              <a:t>malware-infected </a:t>
            </a:r>
            <a:r>
              <a:rPr lang="en-US" altLang="ja-JP" sz="600" b="1" dirty="0">
                <a:solidFill>
                  <a:srgbClr val="C00000"/>
                </a:solidFill>
                <a:latin typeface="游ゴシック"/>
                <a:ea typeface="游ゴシック"/>
              </a:rPr>
              <a:t>pod</a:t>
            </a:r>
            <a:endParaRPr lang="ja-JP" altLang="en-US" sz="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011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Creation/Procedures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283621" indent="-1714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Information that could be used to identify the cause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CEDC2B6-44B6-6018-15F2-7270018AF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158" y="2457787"/>
            <a:ext cx="6566250" cy="3818632"/>
          </a:xfrm>
          <a:prstGeom prst="rect">
            <a:avLst/>
          </a:prstGeom>
        </p:spPr>
      </p:pic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94CA8921-8E1C-276B-61EA-43E5868AB772}"/>
              </a:ext>
            </a:extLst>
          </p:cNvPr>
          <p:cNvSpPr/>
          <p:nvPr/>
        </p:nvSpPr>
        <p:spPr bwMode="auto">
          <a:xfrm>
            <a:off x="433138" y="1591602"/>
            <a:ext cx="4459704" cy="2434966"/>
          </a:xfrm>
          <a:prstGeom prst="wedgeRectCallout">
            <a:avLst>
              <a:gd name="adj1" fmla="val 60151"/>
              <a:gd name="adj2" fmla="val 3581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28600" indent="-228600" fontAlgn="base">
              <a:buAutoNum type="arabicPeriod"/>
            </a:pP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Failed </a:t>
            </a:r>
            <a:r>
              <a:rPr lang="en-US" altLang="ja-JP" sz="900" b="1" u="sng" dirty="0" err="1">
                <a:solidFill>
                  <a:schemeClr val="tx1"/>
                </a:solidFill>
                <a:latin typeface="游ゴシック"/>
                <a:ea typeface="游ゴシック"/>
              </a:rPr>
              <a:t>ssh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connection log to 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bot pod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where 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malware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infected 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attempts to connect</a:t>
            </a:r>
            <a:endParaRPr lang="en-US" altLang="ja-JP" sz="900" b="1" u="sng" dirty="0">
              <a:solidFill>
                <a:schemeClr val="tx1"/>
              </a:solidFill>
              <a:latin typeface="游ゴシック"/>
              <a:ea typeface="游ゴシック"/>
            </a:endParaRPr>
          </a:p>
          <a:p>
            <a:pPr marL="228600" indent="-228600" fontAlgn="base">
              <a:buAutoNum type="arabicPeriod"/>
            </a:pP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Spike in 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malware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infected 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pod “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send/receiv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e”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 metrics</a:t>
            </a:r>
            <a:endParaRPr lang="en-US" altLang="ja-JP" sz="900" b="1" u="sng" dirty="0">
              <a:solidFill>
                <a:schemeClr val="tx1"/>
              </a:solidFill>
              <a:latin typeface="游ゴシック"/>
              <a:ea typeface="游ゴシック"/>
            </a:endParaRPr>
          </a:p>
        </p:txBody>
      </p:sp>
      <p:sp>
        <p:nvSpPr>
          <p:cNvPr id="9" name="吹き出し: 四角形 8">
            <a:extLst>
              <a:ext uri="{FF2B5EF4-FFF2-40B4-BE49-F238E27FC236}">
                <a16:creationId xmlns:a16="http://schemas.microsoft.com/office/drawing/2014/main" id="{DD0E8D64-02D2-7239-584B-72DE56801544}"/>
              </a:ext>
            </a:extLst>
          </p:cNvPr>
          <p:cNvSpPr/>
          <p:nvPr/>
        </p:nvSpPr>
        <p:spPr bwMode="auto">
          <a:xfrm>
            <a:off x="7129366" y="1426265"/>
            <a:ext cx="3739160" cy="1288194"/>
          </a:xfrm>
          <a:prstGeom prst="wedgeRectCallout">
            <a:avLst>
              <a:gd name="adj1" fmla="val -46759"/>
              <a:gd name="adj2" fmla="val 86631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/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3. “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send/receive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”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 metrics from each bot 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to 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productpage-v1</a:t>
            </a:r>
            <a:endParaRPr kumimoji="1" lang="ja-JP" altLang="en-US" sz="900" u="sng" dirty="0">
              <a:solidFill>
                <a:schemeClr val="tx1"/>
              </a:solidFill>
            </a:endParaRPr>
          </a:p>
        </p:txBody>
      </p:sp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70275514-D9FF-06CE-2DD6-DFDB8AEA7352}"/>
              </a:ext>
            </a:extLst>
          </p:cNvPr>
          <p:cNvSpPr/>
          <p:nvPr/>
        </p:nvSpPr>
        <p:spPr bwMode="auto">
          <a:xfrm>
            <a:off x="7116518" y="5752082"/>
            <a:ext cx="2775284" cy="938105"/>
          </a:xfrm>
          <a:prstGeom prst="wedgeRectCallout">
            <a:avLst>
              <a:gd name="adj1" fmla="val -50892"/>
              <a:gd name="adj2" fmla="val -8500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/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4.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changes in </a:t>
            </a:r>
            <a:r>
              <a:rPr lang="en-US" altLang="ja-JP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metrics after </a:t>
            </a:r>
            <a:r>
              <a:rPr lang="en-US" altLang="ja-JP" sz="900" b="1" u="sng" dirty="0" err="1">
                <a:solidFill>
                  <a:schemeClr val="tx1"/>
                </a:solidFill>
                <a:latin typeface="游ゴシック"/>
                <a:ea typeface="游ゴシック"/>
              </a:rPr>
              <a:t>DDos </a:t>
            </a:r>
            <a:r>
              <a:rPr lang="ja-JP" altLang="en-US" sz="900" b="1" u="sng" dirty="0">
                <a:solidFill>
                  <a:schemeClr val="tx1"/>
                </a:solidFill>
                <a:latin typeface="游ゴシック"/>
                <a:ea typeface="游ゴシック"/>
              </a:rPr>
              <a:t>attacks.</a:t>
            </a:r>
            <a:endParaRPr kumimoji="1" lang="ja-JP" altLang="en-US" sz="900" u="sng" dirty="0">
              <a:solidFill>
                <a:schemeClr val="tx1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9102DA0F-ECE4-9C25-0D2C-DED4390FC7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5631" y="1686336"/>
            <a:ext cx="3023937" cy="946243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FB94510-1B6F-E8A2-1D58-C8BA3E67DE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001" y="2809085"/>
            <a:ext cx="3738988" cy="113202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C515BBBF-5B20-7368-B104-A371F428D6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6944" y="5956107"/>
            <a:ext cx="2066792" cy="633113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D50BF63-FD2A-F46B-BEB5-21F169986923}"/>
              </a:ext>
            </a:extLst>
          </p:cNvPr>
          <p:cNvSpPr txBox="1"/>
          <p:nvPr/>
        </p:nvSpPr>
        <p:spPr>
          <a:xfrm>
            <a:off x="547001" y="2159457"/>
            <a:ext cx="4217504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en-US" altLang="ja-JP" sz="700" b="0" i="0" dirty="0">
                <a:solidFill>
                  <a:srgbClr val="0D7D70"/>
                </a:solidFill>
                <a:effectLst/>
                <a:latin typeface="Monaco"/>
              </a:rPr>
              <a:t>2024-01-14T08:03:52.895247701Z stderr F Failed password for root from 10.1.64.117 port 43838 ssh2</a:t>
            </a:r>
          </a:p>
          <a:p>
            <a:pPr fontAlgn="base"/>
            <a:r>
              <a:rPr lang="en-US" altLang="ja-JP" sz="700" b="0" i="0" dirty="0">
                <a:solidFill>
                  <a:srgbClr val="0D7D70"/>
                </a:solidFill>
                <a:effectLst/>
                <a:latin typeface="Monaco"/>
              </a:rPr>
              <a:t>2024-01-14T08:03:54.556366648Z stderr F Connection closed by authenticating user root 10.1.64.117 port 43838 [</a:t>
            </a:r>
            <a:r>
              <a:rPr lang="en-US" altLang="ja-JP" sz="700" b="0" i="0" dirty="0" err="1">
                <a:solidFill>
                  <a:srgbClr val="0D7D70"/>
                </a:solidFill>
                <a:effectLst/>
                <a:latin typeface="Monaco"/>
              </a:rPr>
              <a:t>preauth</a:t>
            </a:r>
            <a:r>
              <a:rPr lang="en-US" altLang="ja-JP" sz="700" b="0" i="0" dirty="0">
                <a:solidFill>
                  <a:srgbClr val="0D7D70"/>
                </a:solidFill>
                <a:effectLst/>
                <a:latin typeface="Monaco"/>
              </a:rPr>
              <a:t>].</a:t>
            </a:r>
            <a:endParaRPr lang="en-US" altLang="ja-JP" sz="700" dirty="0">
              <a:solidFill>
                <a:srgbClr val="0D7D70"/>
              </a:solidFill>
              <a:latin typeface="Monaco"/>
            </a:endParaRPr>
          </a:p>
          <a:p>
            <a:pPr fontAlgn="base"/>
            <a:r>
              <a:rPr lang="en-US" altLang="ja-JP" sz="700" b="0" i="0" dirty="0">
                <a:solidFill>
                  <a:srgbClr val="0D7D70"/>
                </a:solidFill>
                <a:effectLst/>
                <a:latin typeface="Monaco"/>
              </a:rPr>
              <a:t>2024-01-14T08:05:31.574927962Z stderr F Disconnected from user root 10.1.64.117 port 33570</a:t>
            </a:r>
            <a:endParaRPr kumimoji="1" lang="ja-JP" altLang="en-US" sz="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020622E-9FAC-3FEF-712E-FAF87E78EBFB}"/>
              </a:ext>
            </a:extLst>
          </p:cNvPr>
          <p:cNvSpPr txBox="1"/>
          <p:nvPr/>
        </p:nvSpPr>
        <p:spPr>
          <a:xfrm>
            <a:off x="4718834" y="374243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800" dirty="0">
                <a:solidFill>
                  <a:schemeClr val="accent6"/>
                </a:solidFill>
              </a:rPr>
              <a:t>Infection</a:t>
            </a:r>
            <a:endParaRPr kumimoji="1" lang="ja-JP" altLang="en-US" sz="1800" dirty="0">
              <a:solidFill>
                <a:schemeClr val="accent6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210E835-B233-2D0D-F911-0D2FB144826C}"/>
              </a:ext>
            </a:extLst>
          </p:cNvPr>
          <p:cNvSpPr txBox="1"/>
          <p:nvPr/>
        </p:nvSpPr>
        <p:spPr>
          <a:xfrm>
            <a:off x="6556108" y="2934313"/>
            <a:ext cx="867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800" dirty="0">
                <a:solidFill>
                  <a:schemeClr val="accent5"/>
                </a:solidFill>
              </a:rPr>
              <a:t>DDoS </a:t>
            </a:r>
          </a:p>
          <a:p>
            <a:pPr fontAlgn="base"/>
            <a:r>
              <a:rPr lang="en-US" altLang="ja-JP" dirty="0">
                <a:solidFill>
                  <a:schemeClr val="accent5"/>
                </a:solidFill>
              </a:rPr>
              <a:t>attack</a:t>
            </a:r>
            <a:endParaRPr kumimoji="1" lang="ja-JP" altLang="en-US" sz="1800" dirty="0">
              <a:solidFill>
                <a:schemeClr val="accent5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101FEEB-35BC-6371-F3B5-0FF7B75D65A5}"/>
              </a:ext>
            </a:extLst>
          </p:cNvPr>
          <p:cNvSpPr txBox="1"/>
          <p:nvPr/>
        </p:nvSpPr>
        <p:spPr>
          <a:xfrm>
            <a:off x="3708732" y="4840102"/>
            <a:ext cx="17335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b="1" dirty="0">
                <a:solidFill>
                  <a:srgbClr val="C00000"/>
                </a:solidFill>
                <a:latin typeface="游ゴシック"/>
                <a:ea typeface="游ゴシック"/>
              </a:rPr>
              <a:t>malware-infected </a:t>
            </a:r>
            <a:r>
              <a:rPr lang="en-US" altLang="ja-JP" sz="1000" b="1" dirty="0">
                <a:solidFill>
                  <a:srgbClr val="C00000"/>
                </a:solidFill>
                <a:latin typeface="游ゴシック"/>
                <a:ea typeface="游ゴシック"/>
              </a:rPr>
              <a:t>pod</a:t>
            </a:r>
            <a:endParaRPr lang="ja-JP" altLang="en-US" sz="1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260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19BD4CB-712E-9093-B891-7BA7EDEA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200" b="1" dirty="0"/>
              <a:t>Stored Data Summary</a:t>
            </a:r>
          </a:p>
        </p:txBody>
      </p:sp>
    </p:spTree>
    <p:extLst>
      <p:ext uri="{BB962C8B-B14F-4D97-AF65-F5344CB8AC3E}">
        <p14:creationId xmlns:p14="http://schemas.microsoft.com/office/powerpoint/2010/main" val="1747044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/KPI/Jmeter/result/*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jtl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JMeter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Same as existing.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HTTP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status code is the data in the third column from the left (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200, 200,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503 in the figure below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55557" lvl="1" indent="0">
              <a:buClr>
                <a:srgbClr val="1E32A5"/>
              </a:buClr>
              <a:buNone/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600" b="1" u="sng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Latency, error rate, utilization rate, etc. can be calculated from the above data and used as examples for multiple </a:t>
            </a:r>
            <a:r>
              <a:rPr lang="en-US" altLang="ja-JP" sz="1600" b="1" u="sng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KPIs.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However, </a:t>
            </a:r>
            <a:r>
              <a:rPr lang="ja-JP" altLang="en-US" sz="1200" b="1" dirty="0">
                <a:solidFill>
                  <a:srgbClr val="FF0000"/>
                </a:solidFill>
                <a:latin typeface="游ゴシック"/>
                <a:ea typeface="游ゴシック"/>
              </a:rPr>
              <a:t>since there is no already prepared processed data such as error rates, etc., please process the processed part in the same way as in the previous scenario.</a:t>
            </a:r>
            <a:endParaRPr lang="en-US" altLang="ja-JP" sz="1200" b="1" dirty="0">
              <a:solidFill>
                <a:srgbClr val="FF0000"/>
              </a:solidFill>
              <a:latin typeface="游ゴシック"/>
              <a:ea typeface="游ゴシック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B57168-3086-AF3B-4D2F-2FBEE608DDBA}"/>
              </a:ext>
            </a:extLst>
          </p:cNvPr>
          <p:cNvSpPr txBox="1"/>
          <p:nvPr/>
        </p:nvSpPr>
        <p:spPr>
          <a:xfrm>
            <a:off x="381134" y="2904001"/>
            <a:ext cx="114297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1703039521275,4821,book_info,</a:t>
            </a:r>
            <a:r>
              <a:rPr kumimoji="1" lang="en-US" altLang="ja-JP" sz="800" dirty="0">
                <a:solidFill>
                  <a:srgbClr val="FF0000"/>
                </a:solidFill>
              </a:rPr>
              <a:t>200</a:t>
            </a:r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,OK,Book_Info_Case05_1_49h 1-836615,text,true,,4487,200,148,148,http://internal-k8s-bookinfo- ingressp-3969330968-763775053.ap-northeast-1.elb.amazonaws.com/productpage,4821,0,2</a:t>
            </a:r>
          </a:p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1703039521363,4791,book_info,</a:t>
            </a:r>
            <a:r>
              <a:rPr kumimoji="1" lang="en-US" altLang="ja-JP" sz="800" dirty="0">
                <a:solidFill>
                  <a:srgbClr val="FF0000"/>
                </a:solidFill>
              </a:rPr>
              <a:t>200</a:t>
            </a:r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,OK,Book_Info_Case05_1_49h 1-836716,text,true,,4487,200,148,148,http://internal-k8s-bookinfo- ingressp-3969330968-763775053.ap-northeast-1.elb.amazonaws.com/productpage,4791,0,2</a:t>
            </a:r>
          </a:p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1703039526155,16,book_info,</a:t>
            </a:r>
            <a:r>
              <a:rPr kumimoji="1" lang="en-US" altLang="ja-JP" sz="800" dirty="0">
                <a:solidFill>
                  <a:srgbClr val="FF0000"/>
                </a:solidFill>
              </a:rPr>
              <a:t>503</a:t>
            </a:r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,Service Unavailable,Book_Info_Case05_1_49h 1-836716,text,false,,249,200,148,148,http://internal-k8s- bookinfo-ingressp-3969330968-763775053.ap-northeast-1.elb.amazonaws.com/productpage,16,0,2</a:t>
            </a:r>
          </a:p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...</a:t>
            </a:r>
            <a:endParaRPr kumimoji="1" lang="ja-JP" altLang="en-US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45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configuration data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/Configuration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- node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configuration 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on which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are assigned to which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Static data, acquired before and after scenario measurement.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all_pod_before.txt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all_pod_after.txt</a:t>
            </a: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478308" lvl="2" indent="0">
              <a:buClr>
                <a:srgbClr val="1E32A5"/>
              </a:buClr>
              <a:buNone/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D2B8AAB-D340-9A60-28B5-762498BE5961}"/>
              </a:ext>
            </a:extLst>
          </p:cNvPr>
          <p:cNvSpPr/>
          <p:nvPr/>
        </p:nvSpPr>
        <p:spPr bwMode="auto">
          <a:xfrm>
            <a:off x="1202201" y="3429000"/>
            <a:ext cx="8268752" cy="90142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NAMESPACE NAME READY STATUS RESTARTS AGE IP NODE NOMINATED NODE READINESS GATES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cloudwatch-agent-4fzgp 1/1 Running 0 9h 10.1.64.209 ip-10-1-64-10.ap-northeast-1.compute.internal &lt;none&gt; &lt;none&amp; gt;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cloudwatch-agent-7ppkh 1/1 Running 0 2d8h 10.1.32.25 ip-10-1-32-147.ap-northeast-1.compute.internal &lt;none &lt;none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cloudwatch-agent-cz6m4 1/1 Running 0 2d8h 10.1.32.65 ip-10-1-32-15.ap-northeast-1.compute.internal &lt;none&gt; &lt;none&amp; gt;.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cloudwatch-agent-gsdlz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1/1 Running 0 2d8h 10.1.128.178 ip-10-1-128-219.ap-northeast-1.compute.internal &lt;none&gt; &lt; none&gt; &lt;none&gt; &lt;none&gt; &lt;none&gt; &lt;none&gt; &lt;none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cloudwatch-agent-lsl49 1/1 Running 0 2d8h 10.1.64.32 ip-10-1-64-27.ap-northeast-1.compute.internal &lt;none&gt; &lt;none&amp; gt;.</a:t>
            </a:r>
          </a:p>
          <a:p>
            <a:r>
              <a:rPr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...</a:t>
            </a:r>
            <a:endParaRPr kumimoji="1" lang="ja-JP" altLang="en-US" sz="7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3DA1E12-01F2-856D-6687-410E6F48AF0E}"/>
              </a:ext>
            </a:extLst>
          </p:cNvPr>
          <p:cNvSpPr txBox="1"/>
          <p:nvPr/>
        </p:nvSpPr>
        <p:spPr>
          <a:xfrm>
            <a:off x="8669225" y="3175084"/>
            <a:ext cx="1459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configuration data</a:t>
            </a:r>
          </a:p>
        </p:txBody>
      </p:sp>
    </p:spTree>
    <p:extLst>
      <p:ext uri="{BB962C8B-B14F-4D97-AF65-F5344CB8AC3E}">
        <p14:creationId xmlns:p14="http://schemas.microsoft.com/office/powerpoint/2010/main" val="3940441588"/>
      </p:ext>
    </p:extLst>
  </p:cSld>
  <p:clrMapOvr>
    <a:masterClrMapping/>
  </p:clrMapOvr>
</p:sld>
</file>

<file path=ppt/theme/theme1.xml><?xml version="1.0" encoding="utf-8"?>
<a:theme xmlns:a="http://schemas.openxmlformats.org/drawingml/2006/main" name="NEC_Theme_B_16_9_jp">
  <a:themeElements>
    <a:clrScheme name="NEC_Color_2021">
      <a:dk1>
        <a:srgbClr val="000000"/>
      </a:dk1>
      <a:lt1>
        <a:srgbClr val="FFFFFF"/>
      </a:lt1>
      <a:dk2>
        <a:srgbClr val="04127C"/>
      </a:dk2>
      <a:lt2>
        <a:srgbClr val="858585"/>
      </a:lt2>
      <a:accent1>
        <a:srgbClr val="1E32A5"/>
      </a:accent1>
      <a:accent2>
        <a:srgbClr val="286EBE"/>
      </a:accent2>
      <a:accent3>
        <a:srgbClr val="419B91"/>
      </a:accent3>
      <a:accent4>
        <a:srgbClr val="D2BE00"/>
      </a:accent4>
      <a:accent5>
        <a:srgbClr val="DC8C23"/>
      </a:accent5>
      <a:accent6>
        <a:srgbClr val="BE375A"/>
      </a:accent6>
      <a:hlink>
        <a:srgbClr val="4575FD"/>
      </a:hlink>
      <a:folHlink>
        <a:srgbClr val="9E5ECE"/>
      </a:folHlink>
    </a:clrScheme>
    <a:fontScheme name="NEC_Font_2021_jp">
      <a:majorFont>
        <a:latin typeface="游ゴシック"/>
        <a:ea typeface="游ゴシック"/>
        <a:cs typeface=""/>
      </a:majorFont>
      <a:minorFont>
        <a:latin typeface="游ゴシック"/>
        <a:ea typeface="游ゴシック"/>
        <a:cs typeface=""/>
      </a:minorFont>
    </a:fontScheme>
    <a:fmtScheme name="エレメント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mtClean="0">
            <a:solidFill>
              <a:schemeClr val="bg1"/>
            </a:solidFill>
            <a:latin typeface="+mj-ea"/>
            <a:ea typeface="+mj-ea"/>
          </a:defRPr>
        </a:defPPr>
      </a:lstStyle>
    </a:spDef>
    <a:lnDef>
      <a:spPr bwMode="auto">
        <a:solidFill>
          <a:schemeClr val="bg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tx1">
                    <a:alpha val="50000"/>
                  </a:scheme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 fontAlgn="base">
          <a:defRPr kumimoji="1" sz="1800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EC_Theme_B_16_9_jp" id="{8D1A0C78-0828-42C2-83C1-16E376CFF2A9}" vid="{3A0EC7F2-93B2-4B5B-B61B-24D074324F1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43069</TotalTime>
  <Words>1658</Words>
  <Application>Microsoft Office PowerPoint</Application>
  <PresentationFormat>ワイド画面</PresentationFormat>
  <Paragraphs>182</Paragraphs>
  <Slides>11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HGP創英角ｺﾞｼｯｸUB</vt:lpstr>
      <vt:lpstr>Monaco</vt:lpstr>
      <vt:lpstr>游ゴシック</vt:lpstr>
      <vt:lpstr>Arial</vt:lpstr>
      <vt:lpstr>Segoe UI</vt:lpstr>
      <vt:lpstr>Tahoma</vt:lpstr>
      <vt:lpstr>Wingdings</vt:lpstr>
      <vt:lpstr>NEC_Theme_B_16_9_jp</vt:lpstr>
      <vt:lpstr>Scenario Data Summary</vt:lpstr>
      <vt:lpstr>Item #10 Scenario: Anomaly log propagation scenario</vt:lpstr>
      <vt:lpstr>Scenario Environment Diagram</vt:lpstr>
      <vt:lpstr>Scenario Environment Details</vt:lpstr>
      <vt:lpstr>Scenario Creation/Procedures</vt:lpstr>
      <vt:lpstr>Scenario Creation/Procedures</vt:lpstr>
      <vt:lpstr>Stored Data Summary</vt:lpstr>
      <vt:lpstr>Collected data</vt:lpstr>
      <vt:lpstr>Collected data</vt:lpstr>
      <vt:lpstr>Collected data</vt:lpstr>
      <vt:lpstr>Collected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シナリオ実施(CORAL 検証用)</dc:title>
  <dc:creator>Reon Matsuoka</dc:creator>
  <cp:keywords>, docId:BEFEEF9EA52280C575169D071C6CA59B</cp:keywords>
  <cp:lastModifiedBy>棗田　昌尚</cp:lastModifiedBy>
  <cp:revision>128</cp:revision>
  <dcterms:created xsi:type="dcterms:W3CDTF">2023-11-15T08:51:54Z</dcterms:created>
  <dcterms:modified xsi:type="dcterms:W3CDTF">2024-01-15T12:01:59Z</dcterms:modified>
</cp:coreProperties>
</file>